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5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notesMasterIdLst>
    <p:notesMasterId r:id="rId27"/>
  </p:notesMasterIdLst>
  <p:sldIdLst>
    <p:sldId id="292" r:id="rId7"/>
    <p:sldId id="260" r:id="rId8"/>
    <p:sldId id="257" r:id="rId9"/>
    <p:sldId id="262" r:id="rId10"/>
    <p:sldId id="265" r:id="rId11"/>
    <p:sldId id="291" r:id="rId12"/>
    <p:sldId id="278" r:id="rId13"/>
    <p:sldId id="279" r:id="rId14"/>
    <p:sldId id="281" r:id="rId15"/>
    <p:sldId id="280" r:id="rId16"/>
    <p:sldId id="288" r:id="rId17"/>
    <p:sldId id="277" r:id="rId18"/>
    <p:sldId id="283" r:id="rId19"/>
    <p:sldId id="285" r:id="rId20"/>
    <p:sldId id="290" r:id="rId21"/>
    <p:sldId id="287" r:id="rId22"/>
    <p:sldId id="284" r:id="rId23"/>
    <p:sldId id="282" r:id="rId24"/>
    <p:sldId id="275" r:id="rId25"/>
    <p:sldId id="276" r:id="rId2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6" autoAdjust="0"/>
    <p:restoredTop sz="94660"/>
  </p:normalViewPr>
  <p:slideViewPr>
    <p:cSldViewPr>
      <p:cViewPr varScale="1">
        <p:scale>
          <a:sx n="68" d="100"/>
          <a:sy n="68" d="100"/>
        </p:scale>
        <p:origin x="78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6BF-49B5-8549-1F136954D5A5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6BF-49B5-8549-1F136954D5A5}"/>
              </c:ext>
            </c:extLst>
          </c:dPt>
          <c:dLbls>
            <c:dLbl>
              <c:idx val="0"/>
              <c:layout>
                <c:manualLayout>
                  <c:x val="-4.7255254510509019E-3"/>
                  <c:y val="-0.2682275128910785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BF-49B5-8549-1F136954D5A5}"/>
                </c:ext>
              </c:extLst>
            </c:dLbl>
            <c:dLbl>
              <c:idx val="1"/>
              <c:layout>
                <c:manualLayout>
                  <c:x val="0.24831367883045039"/>
                  <c:y val="0.150851816192082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BF-49B5-8549-1F136954D5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BF-49B5-8549-1F136954D5A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5195855432135429E-2"/>
          <c:y val="0.14003646443279658"/>
          <c:w val="0.97916820633641266"/>
          <c:h val="8.90322538748997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7DD-48E9-98E1-D06AC512B746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7DD-48E9-98E1-D06AC512B7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Aceptadas</c:v>
                </c:pt>
                <c:pt idx="1">
                  <c:v>Rechazadas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53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7DD-48E9-98E1-D06AC512B74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0D-4A65-94CA-2B0FF3E71986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B0D-4A65-94CA-2B0FF3E71986}"/>
              </c:ext>
            </c:extLst>
          </c:dPt>
          <c:dLbls>
            <c:dLbl>
              <c:idx val="0"/>
              <c:layout>
                <c:manualLayout>
                  <c:x val="-9.8939855761418852E-2"/>
                  <c:y val="-0.205246702740981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0D-4A65-94CA-2B0FF3E71986}"/>
                </c:ext>
              </c:extLst>
            </c:dLbl>
            <c:dLbl>
              <c:idx val="1"/>
              <c:layout>
                <c:manualLayout>
                  <c:x val="0.21792196796617952"/>
                  <c:y val="0.1225104271763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0D-4A65-94CA-2B0FF3E719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ZMG</c:v>
                </c:pt>
                <c:pt idx="1">
                  <c:v>No met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0D-4A65-94CA-2B0FF3E7198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5195855432135429E-2"/>
          <c:y val="0.14003646443279658"/>
          <c:w val="0.97916820633641266"/>
          <c:h val="8.90322538748997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0ED-4C94-9BC8-DD78D59F12CC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0ED-4C94-9BC8-DD78D59F12CC}"/>
              </c:ext>
            </c:extLst>
          </c:dPt>
          <c:dLbls>
            <c:dLbl>
              <c:idx val="0"/>
              <c:layout>
                <c:manualLayout>
                  <c:x val="-9.7598746838600273E-2"/>
                  <c:y val="-0.2072692198680332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ED-4C94-9BC8-DD78D59F12CC}"/>
                </c:ext>
              </c:extLst>
            </c:dLbl>
            <c:dLbl>
              <c:idx val="1"/>
              <c:layout>
                <c:manualLayout>
                  <c:x val="0.15920702330153405"/>
                  <c:y val="8.03328711030258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ED-4C94-9BC8-DD78D59F12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ZMG</c:v>
                </c:pt>
                <c:pt idx="1">
                  <c:v>No met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62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0ED-4C94-9BC8-DD78D59F12C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5369207703315263E-2"/>
          <c:y val="6.9089739956011045E-2"/>
          <c:w val="0.97557470466244489"/>
          <c:h val="8.95019500171092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MX" sz="2000" b="1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 Negados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0245790542420303"/>
                  <c:y val="-0.1442008276794807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CD0-4E93-A0B9-2BCBCD94D24F}"/>
                </c:ext>
              </c:extLst>
            </c:dLbl>
            <c:dLbl>
              <c:idx val="1"/>
              <c:layout>
                <c:manualLayout>
                  <c:x val="0.14874332580563082"/>
                  <c:y val="8.89780749973173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D0-4E93-A0B9-2BCBCD94D2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Aprobados</c:v>
                </c:pt>
                <c:pt idx="1">
                  <c:v>Rechazados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10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D0-4E93-A0B9-2BCBCD94D24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"/>
          <c:y val="0.12803546590377618"/>
          <c:w val="0.98185208213083153"/>
          <c:h val="8.3274871383710827E-2"/>
        </c:manualLayout>
      </c:layout>
      <c:overlay val="0"/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 Negados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3385137028276903"/>
                  <c:y val="-0.1207411355487122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A8-4A24-A312-C1C3B38ADE56}"/>
                </c:ext>
              </c:extLst>
            </c:dLbl>
            <c:dLbl>
              <c:idx val="1"/>
              <c:layout>
                <c:manualLayout>
                  <c:x val="0.16446041619845411"/>
                  <c:y val="0.1468326277406253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A8-4A24-A312-C1C3B38ADE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Aprobados</c:v>
                </c:pt>
                <c:pt idx="1">
                  <c:v>Rechazados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54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A8-4A24-A312-C1C3B38ADE5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"/>
          <c:y val="0.12803546590377618"/>
          <c:w val="0.98185208213083153"/>
          <c:h val="8.3274871383710827E-2"/>
        </c:manualLayout>
      </c:layout>
      <c:overlay val="0"/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53-436D-BEF4-B13BBF3980F2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A53-436D-BEF4-B13BBF3980F2}"/>
              </c:ext>
            </c:extLst>
          </c:dPt>
          <c:dLbls>
            <c:dLbl>
              <c:idx val="0"/>
              <c:layout>
                <c:manualLayout>
                  <c:x val="-0.2237275409694551"/>
                  <c:y val="-0.2240392582046786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53-436D-BEF4-B13BBF3980F2}"/>
                </c:ext>
              </c:extLst>
            </c:dLbl>
            <c:dLbl>
              <c:idx val="1"/>
              <c:layout>
                <c:manualLayout>
                  <c:x val="0.40286476700378832"/>
                  <c:y val="6.65149231118236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53-436D-BEF4-B13BBF3980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68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A53-436D-BEF4-B13BBF3980F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5369207703315263E-2"/>
          <c:y val="6.9089739956011045E-2"/>
          <c:w val="0.97557470466244489"/>
          <c:h val="8.95019500171092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MX" sz="2000" b="1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2AB-4321-9016-6C48DE4A14D3}"/>
              </c:ext>
            </c:extLst>
          </c:dPt>
          <c:dPt>
            <c:idx val="1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2AB-4321-9016-6C48DE4A14D3}"/>
              </c:ext>
            </c:extLst>
          </c:dPt>
          <c:dLbls>
            <c:dLbl>
              <c:idx val="0"/>
              <c:layout>
                <c:manualLayout>
                  <c:x val="-0.24178089682349188"/>
                  <c:y val="-3.707936407179777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AB-4321-9016-6C48DE4A14D3}"/>
                </c:ext>
              </c:extLst>
            </c:dLbl>
            <c:dLbl>
              <c:idx val="1"/>
              <c:layout>
                <c:manualLayout>
                  <c:x val="0.24831367883045039"/>
                  <c:y val="-5.69850365896507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2AB-4321-9016-6C48DE4A14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ZMG</c:v>
                </c:pt>
                <c:pt idx="1">
                  <c:v>No met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6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AB-4321-9016-6C48DE4A14D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5195855432135429E-2"/>
          <c:y val="0.14003646443279658"/>
          <c:w val="0.97916820633641266"/>
          <c:h val="8.90322538748997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1AB-4549-866F-8422C283CB82}"/>
              </c:ext>
            </c:extLst>
          </c:dPt>
          <c:dPt>
            <c:idx val="1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1AB-4549-866F-8422C283CB82}"/>
              </c:ext>
            </c:extLst>
          </c:dPt>
          <c:dLbls>
            <c:dLbl>
              <c:idx val="0"/>
              <c:layout>
                <c:manualLayout>
                  <c:x val="-0.1864621551802943"/>
                  <c:y val="4.19562406259639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AB-4549-866F-8422C283CB82}"/>
                </c:ext>
              </c:extLst>
            </c:dLbl>
            <c:dLbl>
              <c:idx val="1"/>
              <c:layout>
                <c:manualLayout>
                  <c:x val="0.19647232357385747"/>
                  <c:y val="-0.102754939780403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AB-4549-866F-8422C283CB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ZMG</c:v>
                </c:pt>
                <c:pt idx="1">
                  <c:v>No met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28</c:v>
                </c:pt>
                <c:pt idx="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AB-4549-866F-8422C283CB8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5369207703315263E-2"/>
          <c:y val="6.9089739956011045E-2"/>
          <c:w val="0.97557470466244489"/>
          <c:h val="8.95019500171092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MX" sz="2000" b="1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 Negados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0245790542420303"/>
                  <c:y val="-0.1442008276794807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A7-4118-9482-DAA179DA1C00}"/>
                </c:ext>
              </c:extLst>
            </c:dLbl>
            <c:dLbl>
              <c:idx val="1"/>
              <c:layout>
                <c:manualLayout>
                  <c:x val="0.14874332580563082"/>
                  <c:y val="8.89780749973173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A7-4118-9482-DAA179DA1C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Aprobados</c:v>
                </c:pt>
                <c:pt idx="1">
                  <c:v>Rechazados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10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A7-4118-9482-DAA179DA1C0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"/>
          <c:y val="0.12803546590377618"/>
          <c:w val="0.98185208213083153"/>
          <c:h val="8.3274871383710827E-2"/>
        </c:manualLayout>
      </c:layout>
      <c:overlay val="0"/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 Negados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3385137028276903"/>
                  <c:y val="-0.1207411355487122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3E-4F86-B492-7A4E27A2876D}"/>
                </c:ext>
              </c:extLst>
            </c:dLbl>
            <c:dLbl>
              <c:idx val="1"/>
              <c:layout>
                <c:manualLayout>
                  <c:x val="0.16446041619845411"/>
                  <c:y val="0.1468326277406253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3E-4F86-B492-7A4E27A287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Aprobados</c:v>
                </c:pt>
                <c:pt idx="1">
                  <c:v>Rechazados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61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3E-4F86-B492-7A4E27A2876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"/>
          <c:y val="0.12803546590377618"/>
          <c:w val="0.98185208213083153"/>
          <c:h val="8.3274871383710827E-2"/>
        </c:manualLayout>
      </c:layout>
      <c:overlay val="0"/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0F3-43EA-9B5C-4BB9C553C251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0F3-43EA-9B5C-4BB9C553C251}"/>
              </c:ext>
            </c:extLst>
          </c:dPt>
          <c:dLbls>
            <c:dLbl>
              <c:idx val="0"/>
              <c:layout>
                <c:manualLayout>
                  <c:x val="-0.22354587030492937"/>
                  <c:y val="-7.29868873344242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F3-43EA-9B5C-4BB9C553C251}"/>
                </c:ext>
              </c:extLst>
            </c:dLbl>
            <c:dLbl>
              <c:idx val="1"/>
              <c:layout>
                <c:manualLayout>
                  <c:x val="0.19360859927476282"/>
                  <c:y val="6.58276491450099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F3-43EA-9B5C-4BB9C553C2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F3-43EA-9B5C-4BB9C553C25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5195855432135429E-2"/>
          <c:y val="0.14003646443279658"/>
          <c:w val="0.97916820633641266"/>
          <c:h val="8.90322538748997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BB-467E-BAA0-2907F9CAD38B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6BB-467E-BAA0-2907F9CAD38B}"/>
              </c:ext>
            </c:extLst>
          </c:dPt>
          <c:dLbls>
            <c:dLbl>
              <c:idx val="0"/>
              <c:layout>
                <c:manualLayout>
                  <c:x val="-0.21799433233379878"/>
                  <c:y val="-0.168767466239869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BB-467E-BAA0-2907F9CAD38B}"/>
                </c:ext>
              </c:extLst>
            </c:dLbl>
            <c:dLbl>
              <c:idx val="1"/>
              <c:layout>
                <c:manualLayout>
                  <c:x val="0.12767484614802962"/>
                  <c:y val="0.125241202074433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s-MX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BB-467E-BAA0-2907F9CAD3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49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BB-467E-BAA0-2907F9CAD38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5369207703315263E-2"/>
          <c:y val="6.9089739956011045E-2"/>
          <c:w val="0.97557470466244489"/>
          <c:h val="8.95019500171092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MX" sz="2000" b="1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Aspirantes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6D4-4548-97A2-2A1F003B02A7}"/>
              </c:ext>
            </c:extLst>
          </c:dPt>
          <c:dPt>
            <c:idx val="1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6D4-4548-97A2-2A1F003B02A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Aceptadas</c:v>
                </c:pt>
                <c:pt idx="1">
                  <c:v>Rechazadas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5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D4-4548-97A2-2A1F003B02A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10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8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0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3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3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90D45-9D96-4690-8F00-A37FDAC84B0C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29179-956A-4FC0-B7D1-83558A0D2F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878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8993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8859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143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9084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4214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5230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1295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4541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87918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31561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46268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26847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87188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72143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57734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88766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2387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54754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01893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959570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228756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956316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174350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96146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16743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173769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9891010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6698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215292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342727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162357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‹Nº›</a:t>
            </a:fld>
            <a:endParaRPr lang="e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1004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‹Nº›</a:t>
            </a:fld>
            <a:endParaRPr lang="e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4812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‹Nº›</a:t>
            </a:fld>
            <a:endParaRPr lang="e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9132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‹Nº›</a:t>
            </a:fld>
            <a:endParaRPr lang="e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340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‹Nº›</a:t>
            </a:fld>
            <a:endParaRPr lang="e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538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‹Nº›</a:t>
            </a:fld>
            <a:endParaRPr lang="e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1915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‹Nº›</a:t>
            </a:fld>
            <a:endParaRPr lang="e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106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‹Nº›</a:t>
            </a:fld>
            <a:endParaRPr lang="e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26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614222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‹Nº›</a:t>
            </a:fld>
            <a:endParaRPr lang="e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1375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‹Nº›</a:t>
            </a:fld>
            <a:endParaRPr lang="e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6723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‹Nº›</a:t>
            </a:fld>
            <a:endParaRPr lang="e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2562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101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5358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34289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12815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317492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78" lvl="1" indent="-304793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66" lvl="2" indent="-304793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54" lvl="3" indent="-304793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943" lvl="4" indent="-304793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132" lvl="5" indent="-304793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320" lvl="6" indent="-304793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509" lvl="7" indent="-304793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697" lvl="8" indent="-304793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317492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78" lvl="1" indent="-304793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66" lvl="2" indent="-304793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54" lvl="3" indent="-304793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943" lvl="4" indent="-304793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132" lvl="5" indent="-304793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320" lvl="6" indent="-304793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509" lvl="7" indent="-304793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697" lvl="8" indent="-304793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9421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417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304793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378" lvl="1" indent="-304793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66" lvl="2" indent="-304793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54" lvl="3" indent="-304793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943" lvl="4" indent="-304793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132" lvl="5" indent="-304793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320" lvl="6" indent="-304793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509" lvl="7" indent="-304793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697" lvl="8" indent="-304793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3497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215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754627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800">
              <a:solidFill>
                <a:srgbClr val="000000"/>
              </a:solidFill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189" lvl="0" indent="-34289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5828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189" lvl="0" indent="-22859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011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189" lvl="0" indent="-342892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01027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9092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FAED09-CDA5-475D-A01D-EEC962F56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B68D1B4-7F38-44CC-818F-D6CEB83F4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43E572-D85C-4A8F-8045-09938FAEF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D75237-D1C2-4C02-A08F-603DD9759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566832-9FCA-4F2A-9A9B-9F3AE2E2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347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5A20E4-B3DF-4496-B604-7228A003B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B7B5EF-3F8D-4134-99AD-972D8A042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0DBDDB-78A7-4908-A29A-EF42B1E00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C682ED-FA59-4060-8FDA-35FDB9A62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997B40-92D5-4A87-B0DA-18177442A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832391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01DE0A-2863-4D50-A056-62483269B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77ABF3-8568-432B-BA19-6F6BD1216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C3AA07-E83E-47E1-AF35-F4A39E1F9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47F4CA-6D7F-45DD-A859-F80716FEF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4100E7-73D3-4E99-97A3-03D6F31AD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29566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0DF25D-6E7B-4F02-8C31-64B81763C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7A9FBA-BC91-4A46-AF0A-FF60A7835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E40A52-E85E-4DC6-B91A-662C08C5F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7896AE-BF1E-4BA8-B885-876856841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20075C-6C01-42B2-835E-1D3304BB1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E8D01C-B4C6-408B-BD91-DF8C6430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00636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CE818-94D8-4080-B99B-4EC6A70B8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35B0F1-503C-4F96-BE9F-863126841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8BB321-2534-422D-B2A8-5B1E4EC2FF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A0766BC-1AD9-4754-92EA-42556653D4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139034-FB84-45BF-A50B-D43186CEC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982D500-C12D-4270-9125-961F35B9B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F864548-42ED-40D2-BC37-B87F01B5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FB2E05F-6064-4B03-B7FD-5C9AE5509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55840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EFB30E-CD64-45F3-9366-1BC2AF51F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C9C797-718D-4B91-B3C3-63545242A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8477D1-F5F7-498B-A0CA-AEB72A13E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956A55-1228-4335-A3BD-1686A45DF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238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589775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E612777-D0A8-485E-B99A-C5DF586AE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6CD2E89-5E31-480A-8109-8C27166C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CB9725-02CC-42B7-871E-C5DDD1FE4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00080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0FCCC-D445-4E29-8A4A-BBD4958F6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01BE79-CC13-4788-A360-4F8BD2729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C97291-1111-4638-8CC2-096BE6321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4C23E2-E73A-42AD-93CF-61C11C67A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14C56F-1BFA-423B-B304-23E728A0E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EF0263-5EF0-49B3-9B1E-5A83886E2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532569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9E8303-D92A-4687-B93C-5CC1B42CB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55C7B0D-BF46-48D5-B4B0-51CC399A7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2303DD-84CC-4E16-90A3-530D175C8B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BEF442-7632-4B2F-A387-9DF3E33B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8CAB60-9D5C-463A-B111-CACCD6CF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DD6F06-7B07-4D7F-937C-9C60F6B0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392979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079EDE-D27A-450B-8739-10B70965D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E8430C-54E9-4517-A232-000756C44C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A19BD4-6C2C-4BC1-9A6E-8A7BF06A3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66BA03-E1F0-477B-9528-3F97A42C7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E347D7-7415-4E5D-B922-15C06C6D6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07544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5DE313-0EC4-4EFF-8F8C-66C5CB2616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2676A6-A4BD-44D6-BED6-8CFE79128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BD7112-06F9-429C-9CDC-9795526D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D82720-6D9E-45AA-885C-F8B70D91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2E1D18-1877-4CE0-9999-C16C68702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369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58907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3978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/>
              <a:pPr/>
              <a:t>‹Nº›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69451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1000" kern="0">
                <a:solidFill>
                  <a:srgbClr val="595959"/>
                </a:solidFill>
                <a:cs typeface="Arial"/>
                <a:sym typeface="Arial"/>
              </a:rPr>
              <a:pPr algn="r"/>
              <a:t>‹Nº›</a:t>
            </a:fld>
            <a:endParaRPr lang="en" sz="1000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9533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1000" kern="0">
                <a:solidFill>
                  <a:srgbClr val="595959"/>
                </a:solidFill>
                <a:cs typeface="Arial"/>
                <a:sym typeface="Arial"/>
              </a:rPr>
              <a:pPr algn="r"/>
              <a:t>‹Nº›</a:t>
            </a:fld>
            <a:endParaRPr lang="en" sz="1000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36323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1000" kern="0">
                <a:solidFill>
                  <a:srgbClr val="595959"/>
                </a:solidFill>
                <a:cs typeface="Arial"/>
                <a:sym typeface="Arial"/>
              </a:rPr>
              <a:pPr algn="r"/>
              <a:t>‹Nº›</a:t>
            </a:fld>
            <a:endParaRPr lang="en" sz="1000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710869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1000" kern="0">
                <a:solidFill>
                  <a:srgbClr val="595959"/>
                </a:solidFill>
                <a:cs typeface="Arial"/>
                <a:sym typeface="Arial"/>
              </a:rPr>
              <a:pPr algn="r"/>
              <a:t>‹Nº›</a:t>
            </a:fld>
            <a:endParaRPr lang="en" sz="1000"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554526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s-MX" smtClean="0">
                <a:solidFill>
                  <a:srgbClr val="595959"/>
                </a:solidFill>
              </a:rPr>
              <a:pPr/>
              <a:t>‹Nº›</a:t>
            </a:fld>
            <a:endParaRPr lang="es-MX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50187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CBB93F2-E810-4CFF-B72B-AD21B04ED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C9F2686-B7F7-426E-8EFB-AAA67C78B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8649E7-03B3-422E-96B3-AEE209755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85A55-E6F5-462A-A23E-D4ED679BBC52}" type="datetimeFigureOut">
              <a:rPr lang="es-MX" smtClean="0"/>
              <a:t>12/07/2018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6A12C1-2F3C-4089-AE87-01383535C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C00F23-BA8D-46F0-B57D-B24AFCE86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93AB4-59E8-4A06-9AA4-D8230CB4515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0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5.png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9996458" y="552046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defTabSz="914378">
              <a:buClr>
                <a:srgbClr val="000000"/>
              </a:buClr>
            </a:pPr>
            <a:fld id="{00000000-1234-1234-1234-123412341234}" type="slidenum">
              <a:rPr lang="it" kern="0">
                <a:solidFill>
                  <a:srgbClr val="595959"/>
                </a:solidFill>
                <a:cs typeface="Arial"/>
                <a:sym typeface="Arial"/>
              </a:rPr>
              <a:pPr defTabSz="914378">
                <a:buClr>
                  <a:srgbClr val="000000"/>
                </a:buClr>
              </a:pPr>
              <a:t>1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3850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ángulo redondeado 36"/>
          <p:cNvSpPr/>
          <p:nvPr/>
        </p:nvSpPr>
        <p:spPr>
          <a:xfrm>
            <a:off x="4317162" y="3581734"/>
            <a:ext cx="554703" cy="258357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6</a:t>
            </a:r>
          </a:p>
        </p:txBody>
      </p:sp>
      <p:sp>
        <p:nvSpPr>
          <p:cNvPr id="8" name="Shape 54"/>
          <p:cNvSpPr txBox="1">
            <a:spLocks/>
          </p:cNvSpPr>
          <p:nvPr/>
        </p:nvSpPr>
        <p:spPr>
          <a:xfrm>
            <a:off x="1868889" y="-27384"/>
            <a:ext cx="8520600" cy="103647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9pPr>
          </a:lstStyle>
          <a:p>
            <a:r>
              <a:rPr lang="es-ES" sz="2800" b="1" kern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Solicitudes de aspirantes a candidatos independientes en algunos municipios</a:t>
            </a:r>
            <a:endParaRPr lang="en" sz="28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2" name="Shape 55"/>
          <p:cNvSpPr txBox="1">
            <a:spLocks/>
          </p:cNvSpPr>
          <p:nvPr/>
        </p:nvSpPr>
        <p:spPr>
          <a:xfrm>
            <a:off x="1775520" y="6266470"/>
            <a:ext cx="1440160" cy="36004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600" b="1" kern="0" dirty="0">
                <a:solidFill>
                  <a:srgbClr val="FFFFFF"/>
                </a:solidFill>
              </a:rPr>
              <a:t>Guadalajara</a:t>
            </a:r>
          </a:p>
        </p:txBody>
      </p:sp>
      <p:pic>
        <p:nvPicPr>
          <p:cNvPr id="7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1318" y="6446490"/>
            <a:ext cx="451401" cy="411510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4295799" y="1267703"/>
            <a:ext cx="1080120" cy="42044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2015</a:t>
            </a:r>
          </a:p>
        </p:txBody>
      </p:sp>
      <p:sp>
        <p:nvSpPr>
          <p:cNvPr id="14" name="Rectángulo redondeado 13"/>
          <p:cNvSpPr/>
          <p:nvPr/>
        </p:nvSpPr>
        <p:spPr>
          <a:xfrm>
            <a:off x="5807968" y="1267702"/>
            <a:ext cx="1080120" cy="42044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2018</a:t>
            </a:r>
          </a:p>
        </p:txBody>
      </p:sp>
      <p:sp>
        <p:nvSpPr>
          <p:cNvPr id="17" name="Shape 55"/>
          <p:cNvSpPr txBox="1">
            <a:spLocks/>
          </p:cNvSpPr>
          <p:nvPr/>
        </p:nvSpPr>
        <p:spPr>
          <a:xfrm>
            <a:off x="1775520" y="2182596"/>
            <a:ext cx="7200800" cy="72008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6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Zapopan registró el mayor número y el mayor incremento de solicitudes de aspirantes a candidatos independientes a alcaldes</a:t>
            </a:r>
            <a:endParaRPr lang="en" sz="16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1868890" y="5726013"/>
            <a:ext cx="554703" cy="42044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1</a:t>
            </a:r>
          </a:p>
        </p:txBody>
      </p:sp>
      <p:sp>
        <p:nvSpPr>
          <p:cNvPr id="19" name="Rectángulo redondeado 18"/>
          <p:cNvSpPr/>
          <p:nvPr/>
        </p:nvSpPr>
        <p:spPr>
          <a:xfrm>
            <a:off x="2567609" y="3212977"/>
            <a:ext cx="554703" cy="293348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7</a:t>
            </a:r>
          </a:p>
        </p:txBody>
      </p:sp>
      <p:sp>
        <p:nvSpPr>
          <p:cNvPr id="20" name="Shape 55"/>
          <p:cNvSpPr txBox="1">
            <a:spLocks/>
          </p:cNvSpPr>
          <p:nvPr/>
        </p:nvSpPr>
        <p:spPr>
          <a:xfrm>
            <a:off x="3503712" y="6266470"/>
            <a:ext cx="1440160" cy="36004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600" b="1" kern="0" dirty="0" err="1">
                <a:solidFill>
                  <a:srgbClr val="FFFFFF"/>
                </a:solidFill>
              </a:rPr>
              <a:t>Pto</a:t>
            </a:r>
            <a:r>
              <a:rPr lang="es-ES" sz="1600" b="1" kern="0" dirty="0">
                <a:solidFill>
                  <a:srgbClr val="FFFFFF"/>
                </a:solidFill>
              </a:rPr>
              <a:t>. Vallarta</a:t>
            </a:r>
          </a:p>
        </p:txBody>
      </p:sp>
      <p:sp>
        <p:nvSpPr>
          <p:cNvPr id="21" name="Shape 55"/>
          <p:cNvSpPr txBox="1">
            <a:spLocks/>
          </p:cNvSpPr>
          <p:nvPr/>
        </p:nvSpPr>
        <p:spPr>
          <a:xfrm>
            <a:off x="5111502" y="6266470"/>
            <a:ext cx="1440160" cy="36004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600" b="1" kern="0" dirty="0">
                <a:solidFill>
                  <a:srgbClr val="FFFFFF"/>
                </a:solidFill>
              </a:rPr>
              <a:t>Tonalá</a:t>
            </a:r>
          </a:p>
        </p:txBody>
      </p:sp>
      <p:sp>
        <p:nvSpPr>
          <p:cNvPr id="22" name="Shape 55"/>
          <p:cNvSpPr txBox="1">
            <a:spLocks/>
          </p:cNvSpPr>
          <p:nvPr/>
        </p:nvSpPr>
        <p:spPr>
          <a:xfrm>
            <a:off x="6888088" y="6266470"/>
            <a:ext cx="1440160" cy="36004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600" b="1" kern="0" dirty="0">
                <a:solidFill>
                  <a:srgbClr val="FFFFFF"/>
                </a:solidFill>
              </a:rPr>
              <a:t>Tlaquepaque</a:t>
            </a:r>
          </a:p>
        </p:txBody>
      </p:sp>
      <p:sp>
        <p:nvSpPr>
          <p:cNvPr id="23" name="Shape 55"/>
          <p:cNvSpPr txBox="1">
            <a:spLocks/>
          </p:cNvSpPr>
          <p:nvPr/>
        </p:nvSpPr>
        <p:spPr>
          <a:xfrm>
            <a:off x="8590707" y="6266470"/>
            <a:ext cx="1440160" cy="36004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600" b="1" kern="0" dirty="0">
                <a:solidFill>
                  <a:srgbClr val="FFFFFF"/>
                </a:solidFill>
              </a:rPr>
              <a:t>Zapopan</a:t>
            </a:r>
          </a:p>
        </p:txBody>
      </p:sp>
      <p:sp>
        <p:nvSpPr>
          <p:cNvPr id="24" name="Rectángulo redondeado 23"/>
          <p:cNvSpPr/>
          <p:nvPr/>
        </p:nvSpPr>
        <p:spPr>
          <a:xfrm>
            <a:off x="3597081" y="4850314"/>
            <a:ext cx="554703" cy="129614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3</a:t>
            </a:r>
          </a:p>
        </p:txBody>
      </p:sp>
      <p:sp>
        <p:nvSpPr>
          <p:cNvPr id="26" name="Rectángulo redondeado 25"/>
          <p:cNvSpPr/>
          <p:nvPr/>
        </p:nvSpPr>
        <p:spPr>
          <a:xfrm>
            <a:off x="5218271" y="5716553"/>
            <a:ext cx="554703" cy="42044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1</a:t>
            </a:r>
          </a:p>
        </p:txBody>
      </p:sp>
      <p:sp>
        <p:nvSpPr>
          <p:cNvPr id="27" name="Rectángulo redondeado 26"/>
          <p:cNvSpPr/>
          <p:nvPr/>
        </p:nvSpPr>
        <p:spPr>
          <a:xfrm>
            <a:off x="5916990" y="4509121"/>
            <a:ext cx="554703" cy="162787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4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6955591" y="5709487"/>
            <a:ext cx="554703" cy="42044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1</a:t>
            </a:r>
          </a:p>
        </p:txBody>
      </p:sp>
      <p:sp>
        <p:nvSpPr>
          <p:cNvPr id="29" name="Rectángulo redondeado 28"/>
          <p:cNvSpPr/>
          <p:nvPr/>
        </p:nvSpPr>
        <p:spPr>
          <a:xfrm>
            <a:off x="7654310" y="4850314"/>
            <a:ext cx="554703" cy="1279617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3</a:t>
            </a:r>
          </a:p>
        </p:txBody>
      </p:sp>
      <p:sp>
        <p:nvSpPr>
          <p:cNvPr id="30" name="Rectángulo redondeado 29"/>
          <p:cNvSpPr/>
          <p:nvPr/>
        </p:nvSpPr>
        <p:spPr>
          <a:xfrm>
            <a:off x="8659003" y="4850314"/>
            <a:ext cx="554703" cy="130097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3</a:t>
            </a:r>
          </a:p>
        </p:txBody>
      </p:sp>
      <p:sp>
        <p:nvSpPr>
          <p:cNvPr id="31" name="Rectángulo redondeado 30"/>
          <p:cNvSpPr/>
          <p:nvPr/>
        </p:nvSpPr>
        <p:spPr>
          <a:xfrm>
            <a:off x="9357722" y="1688147"/>
            <a:ext cx="554703" cy="4463139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713501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0608" y="6388414"/>
            <a:ext cx="451401" cy="411510"/>
          </a:xfrm>
          <a:prstGeom prst="rect">
            <a:avLst/>
          </a:prstGeom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02589"/>
          </a:xfr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r>
              <a:rPr lang="es-MX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Aspirantes a munícipes</a:t>
            </a:r>
            <a:br>
              <a:rPr lang="es-MX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</a:br>
            <a:r>
              <a:rPr lang="es-MX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aceptados vs rechazados</a:t>
            </a:r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0163068"/>
              </p:ext>
            </p:extLst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3453708" y="1412777"/>
            <a:ext cx="10951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2015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7680176" y="1412776"/>
            <a:ext cx="10951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2018</a:t>
            </a:r>
          </a:p>
        </p:txBody>
      </p:sp>
      <p:graphicFrame>
        <p:nvGraphicFramePr>
          <p:cNvPr id="12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235268"/>
              </p:ext>
            </p:extLst>
          </p:nvPr>
        </p:nvGraphicFramePr>
        <p:xfrm>
          <a:off x="6207668" y="2145704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775521" y="6126163"/>
            <a:ext cx="7920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solidFill>
                  <a:schemeClr val="bg1"/>
                </a:solidFill>
              </a:rPr>
              <a:t>2018, Tribunal Electoral del Estado de Jalisco ordena la aprobación de 2 aspirantes: 1 al municipio de Guadalajara y otro al distrito 8 (JDC 086/2017 y 088/2017)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7197175" y="21748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8976320" y="217727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012562" y="21748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791707" y="21772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59837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8544273" y="5805264"/>
            <a:ext cx="1898027" cy="742672"/>
          </a:xfrm>
          <a:prstGeom prst="roundRect">
            <a:avLst/>
          </a:prstGeom>
          <a:solidFill>
            <a:srgbClr val="66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7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16600" y="6446490"/>
            <a:ext cx="451401" cy="411510"/>
          </a:xfrm>
          <a:prstGeom prst="rect">
            <a:avLst/>
          </a:prstGeom>
        </p:spPr>
      </p:pic>
      <p:sp>
        <p:nvSpPr>
          <p:cNvPr id="21" name="Shape 55"/>
          <p:cNvSpPr txBox="1">
            <a:spLocks/>
          </p:cNvSpPr>
          <p:nvPr/>
        </p:nvSpPr>
        <p:spPr>
          <a:xfrm>
            <a:off x="2423593" y="1277940"/>
            <a:ext cx="2716451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 b="1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2015:</a:t>
            </a:r>
            <a:r>
              <a:rPr lang="es-ES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13 aspirantes</a:t>
            </a:r>
            <a:endParaRPr lang="en" sz="20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2" name="Shape 55"/>
          <p:cNvSpPr txBox="1">
            <a:spLocks/>
          </p:cNvSpPr>
          <p:nvPr/>
        </p:nvSpPr>
        <p:spPr>
          <a:xfrm>
            <a:off x="2224270" y="6021288"/>
            <a:ext cx="2790019" cy="72008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600" b="1" kern="0" dirty="0">
                <a:solidFill>
                  <a:schemeClr val="accent6"/>
                </a:solidFill>
              </a:rPr>
              <a:t>13 aspirantes:</a:t>
            </a:r>
          </a:p>
          <a:p>
            <a:pPr algn="ctr"/>
            <a:r>
              <a:rPr lang="es-ES" sz="1600" b="1" kern="0" dirty="0">
                <a:solidFill>
                  <a:srgbClr val="FFFFFF"/>
                </a:solidFill>
              </a:rPr>
              <a:t>5 mujeres, 8 hombres</a:t>
            </a:r>
          </a:p>
        </p:txBody>
      </p:sp>
      <p:sp>
        <p:nvSpPr>
          <p:cNvPr id="23" name="Shape 55"/>
          <p:cNvSpPr txBox="1">
            <a:spLocks/>
          </p:cNvSpPr>
          <p:nvPr/>
        </p:nvSpPr>
        <p:spPr>
          <a:xfrm>
            <a:off x="7104113" y="1277940"/>
            <a:ext cx="2592288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 b="1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2018: </a:t>
            </a:r>
            <a:r>
              <a:rPr lang="es-ES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66 aspirantes</a:t>
            </a:r>
            <a:endParaRPr lang="en" sz="20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2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246234"/>
              </p:ext>
            </p:extLst>
          </p:nvPr>
        </p:nvGraphicFramePr>
        <p:xfrm>
          <a:off x="1524001" y="2073475"/>
          <a:ext cx="4178771" cy="4032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Shape 55"/>
          <p:cNvSpPr txBox="1">
            <a:spLocks/>
          </p:cNvSpPr>
          <p:nvPr/>
        </p:nvSpPr>
        <p:spPr>
          <a:xfrm>
            <a:off x="1868890" y="1841343"/>
            <a:ext cx="8454222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800" b="1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Incremento casi un 400% en el número de solicitudes presentadas</a:t>
            </a:r>
            <a:endParaRPr lang="en" sz="1800" b="1" kern="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2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349891"/>
              </p:ext>
            </p:extLst>
          </p:nvPr>
        </p:nvGraphicFramePr>
        <p:xfrm>
          <a:off x="6242324" y="2430067"/>
          <a:ext cx="4430395" cy="367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7" name="4 CuadroTexto"/>
          <p:cNvSpPr txBox="1"/>
          <p:nvPr/>
        </p:nvSpPr>
        <p:spPr>
          <a:xfrm>
            <a:off x="7115823" y="6021288"/>
            <a:ext cx="2736304" cy="72008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MX"/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 i="0" u="none" strike="noStrike" kern="0" cap="none">
                <a:solidFill>
                  <a:srgbClr val="FFFFFF"/>
                </a:solidFill>
                <a:latin typeface="Arial"/>
                <a:ea typeface="Arial"/>
                <a:cs typeface="Arial"/>
              </a:defRPr>
            </a:lvl1pPr>
            <a:lvl2pPr marR="0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 marR="0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 marR="0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 marR="0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 marR="0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 marR="0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 marR="0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 marR="0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MX" dirty="0">
                <a:solidFill>
                  <a:schemeClr val="accent6"/>
                </a:solidFill>
              </a:rPr>
              <a:t>66 aspirantes:</a:t>
            </a:r>
          </a:p>
          <a:p>
            <a:r>
              <a:rPr lang="es-MX" dirty="0"/>
              <a:t>17 mujeres y 49 hombres</a:t>
            </a:r>
          </a:p>
        </p:txBody>
      </p:sp>
      <p:sp>
        <p:nvSpPr>
          <p:cNvPr id="28" name="Shape 54"/>
          <p:cNvSpPr txBox="1">
            <a:spLocks/>
          </p:cNvSpPr>
          <p:nvPr/>
        </p:nvSpPr>
        <p:spPr>
          <a:xfrm>
            <a:off x="1868889" y="-27384"/>
            <a:ext cx="8520600" cy="103647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9pPr>
          </a:lstStyle>
          <a:p>
            <a:r>
              <a:rPr lang="es-ES" sz="28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Solicitudes de aspirantes a candidatos independientes a diputados</a:t>
            </a:r>
            <a:endParaRPr lang="en" sz="28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257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8544273" y="5805264"/>
            <a:ext cx="1898027" cy="742672"/>
          </a:xfrm>
          <a:prstGeom prst="roundRect">
            <a:avLst/>
          </a:prstGeom>
          <a:solidFill>
            <a:srgbClr val="66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2 Marcador de texto"/>
          <p:cNvSpPr txBox="1">
            <a:spLocks/>
          </p:cNvSpPr>
          <p:nvPr/>
        </p:nvSpPr>
        <p:spPr>
          <a:xfrm>
            <a:off x="3276042" y="1433221"/>
            <a:ext cx="1450504" cy="6397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MX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</a:t>
            </a:r>
          </a:p>
        </p:txBody>
      </p:sp>
      <p:graphicFrame>
        <p:nvGraphicFramePr>
          <p:cNvPr id="12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732172"/>
              </p:ext>
            </p:extLst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4 CuadroTexto"/>
          <p:cNvSpPr txBox="1"/>
          <p:nvPr/>
        </p:nvSpPr>
        <p:spPr>
          <a:xfrm>
            <a:off x="1553022" y="5954148"/>
            <a:ext cx="4023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Aceptados: 2 mujeres, 3 hombres</a:t>
            </a:r>
          </a:p>
          <a:p>
            <a:pPr algn="ctr"/>
            <a:r>
              <a:rPr lang="es-MX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Rechazados:  3 mujeres, 5 hombres</a:t>
            </a:r>
          </a:p>
        </p:txBody>
      </p:sp>
      <p:graphicFrame>
        <p:nvGraphicFramePr>
          <p:cNvPr id="15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418441"/>
              </p:ext>
            </p:extLst>
          </p:nvPr>
        </p:nvGraphicFramePr>
        <p:xfrm>
          <a:off x="6169028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8 CuadroTexto"/>
          <p:cNvSpPr txBox="1"/>
          <p:nvPr/>
        </p:nvSpPr>
        <p:spPr>
          <a:xfrm>
            <a:off x="6004998" y="5963162"/>
            <a:ext cx="4051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s-MX" dirty="0"/>
              <a:t>53 aceptados: 15 mujeres, 38 hombres</a:t>
            </a:r>
          </a:p>
          <a:p>
            <a:r>
              <a:rPr lang="es-MX" dirty="0"/>
              <a:t>13 rechazados: 2 mujeres, 11 hombres</a:t>
            </a:r>
          </a:p>
        </p:txBody>
      </p:sp>
      <p:pic>
        <p:nvPicPr>
          <p:cNvPr id="17" name="Imagen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16600" y="6446490"/>
            <a:ext cx="451401" cy="41151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981200" y="44625"/>
            <a:ext cx="8229602" cy="104286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algn="ctr">
              <a:buClr>
                <a:schemeClr val="dk1"/>
              </a:buClr>
              <a:buSzPct val="100000"/>
            </a:pPr>
            <a:r>
              <a:rPr lang="es-MX" sz="28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Solicitudes de aspirantes al cargo de diputados aceptadas y rechazadas </a:t>
            </a:r>
          </a:p>
        </p:txBody>
      </p:sp>
      <p:sp>
        <p:nvSpPr>
          <p:cNvPr id="19" name="2 Marcador de texto"/>
          <p:cNvSpPr txBox="1">
            <a:spLocks/>
          </p:cNvSpPr>
          <p:nvPr/>
        </p:nvSpPr>
        <p:spPr>
          <a:xfrm>
            <a:off x="7464662" y="1407821"/>
            <a:ext cx="1450504" cy="6397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MX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284502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8544273" y="5805264"/>
            <a:ext cx="1898027" cy="742672"/>
          </a:xfrm>
          <a:prstGeom prst="roundRect">
            <a:avLst/>
          </a:prstGeom>
          <a:solidFill>
            <a:srgbClr val="66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7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16600" y="6446490"/>
            <a:ext cx="451401" cy="41151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981200" y="44625"/>
            <a:ext cx="8229602" cy="93610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algn="ctr">
              <a:buClr>
                <a:schemeClr val="dk1"/>
              </a:buClr>
              <a:buSzPct val="100000"/>
            </a:pPr>
            <a:r>
              <a:rPr lang="es-MX" sz="24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Solicitudes de aspirantes al cargo de diputados en distritos metropolitanos y no metropolitanos</a:t>
            </a:r>
          </a:p>
        </p:txBody>
      </p:sp>
      <p:sp>
        <p:nvSpPr>
          <p:cNvPr id="20" name="Shape 55"/>
          <p:cNvSpPr txBox="1">
            <a:spLocks/>
          </p:cNvSpPr>
          <p:nvPr/>
        </p:nvSpPr>
        <p:spPr>
          <a:xfrm>
            <a:off x="2423593" y="1595090"/>
            <a:ext cx="2716451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 b="1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2015:</a:t>
            </a:r>
            <a:r>
              <a:rPr lang="es-ES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13 aspirantes</a:t>
            </a:r>
            <a:endParaRPr lang="en" sz="20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1" name="Shape 55"/>
          <p:cNvSpPr txBox="1">
            <a:spLocks/>
          </p:cNvSpPr>
          <p:nvPr/>
        </p:nvSpPr>
        <p:spPr>
          <a:xfrm>
            <a:off x="7104113" y="1595090"/>
            <a:ext cx="2592288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 b="1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2018: </a:t>
            </a:r>
            <a:r>
              <a:rPr lang="es-ES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66 aspirantes</a:t>
            </a:r>
            <a:endParaRPr lang="en" sz="20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22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965835"/>
              </p:ext>
            </p:extLst>
          </p:nvPr>
        </p:nvGraphicFramePr>
        <p:xfrm>
          <a:off x="1524001" y="2390625"/>
          <a:ext cx="4178771" cy="4032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" name="Shape 55"/>
          <p:cNvSpPr txBox="1">
            <a:spLocks/>
          </p:cNvSpPr>
          <p:nvPr/>
        </p:nvSpPr>
        <p:spPr>
          <a:xfrm>
            <a:off x="6600057" y="2158493"/>
            <a:ext cx="3723055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8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62 ZMG y 4 no metropolitanos</a:t>
            </a:r>
            <a:endParaRPr lang="en" sz="18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2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030581"/>
              </p:ext>
            </p:extLst>
          </p:nvPr>
        </p:nvGraphicFramePr>
        <p:xfrm>
          <a:off x="6242324" y="2747217"/>
          <a:ext cx="4430395" cy="367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Shape 55"/>
          <p:cNvSpPr txBox="1">
            <a:spLocks/>
          </p:cNvSpPr>
          <p:nvPr/>
        </p:nvSpPr>
        <p:spPr>
          <a:xfrm>
            <a:off x="1920290" y="2158492"/>
            <a:ext cx="3723055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8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12 ZMG y 1 no metropolitanos</a:t>
            </a:r>
            <a:endParaRPr lang="en" sz="18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56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8544273" y="5805264"/>
            <a:ext cx="1898027" cy="742672"/>
          </a:xfrm>
          <a:prstGeom prst="roundRect">
            <a:avLst/>
          </a:prstGeom>
          <a:solidFill>
            <a:srgbClr val="66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7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16600" y="6446490"/>
            <a:ext cx="451401" cy="411510"/>
          </a:xfrm>
          <a:prstGeom prst="rect">
            <a:avLst/>
          </a:prstGeom>
        </p:spPr>
      </p:pic>
      <p:pic>
        <p:nvPicPr>
          <p:cNvPr id="11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0608" y="6388414"/>
            <a:ext cx="451401" cy="411510"/>
          </a:xfrm>
          <a:prstGeom prst="rect">
            <a:avLst/>
          </a:prstGeom>
        </p:spPr>
      </p:pic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80258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5200">
                <a:solidFill>
                  <a:schemeClr val="dk1"/>
                </a:solidFill>
              </a:defRPr>
            </a:lvl9pPr>
          </a:lstStyle>
          <a:p>
            <a:r>
              <a:rPr lang="es-MX" sz="28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Aspirantes a diputados</a:t>
            </a:r>
            <a:br>
              <a:rPr lang="es-MX" sz="28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</a:br>
            <a:r>
              <a:rPr lang="es-MX" sz="28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aceptados vs rechazados</a:t>
            </a:r>
          </a:p>
        </p:txBody>
      </p:sp>
      <p:graphicFrame>
        <p:nvGraphicFramePr>
          <p:cNvPr id="13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547098"/>
              </p:ext>
            </p:extLst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3453708" y="1412777"/>
            <a:ext cx="10951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2015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7680176" y="1412776"/>
            <a:ext cx="10951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2018</a:t>
            </a:r>
          </a:p>
        </p:txBody>
      </p:sp>
      <p:graphicFrame>
        <p:nvGraphicFramePr>
          <p:cNvPr id="1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998325"/>
              </p:ext>
            </p:extLst>
          </p:nvPr>
        </p:nvGraphicFramePr>
        <p:xfrm>
          <a:off x="6207668" y="2145704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CuadroTexto 17"/>
          <p:cNvSpPr txBox="1"/>
          <p:nvPr/>
        </p:nvSpPr>
        <p:spPr>
          <a:xfrm>
            <a:off x="1775521" y="6126163"/>
            <a:ext cx="79208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solidFill>
                  <a:schemeClr val="bg1"/>
                </a:solidFill>
              </a:rPr>
              <a:t>2018, Tribunal Electoral del Estado de Jalisco ordena la aprobación de 2 aspirantes: 1 al municipio de Guadalajara y otro al distrito 8 (JDC 086/2017 y 088/2017)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7197175" y="217487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8976320" y="217727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3012562" y="217487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4791707" y="21772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37795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376101"/>
              </p:ext>
            </p:extLst>
          </p:nvPr>
        </p:nvGraphicFramePr>
        <p:xfrm>
          <a:off x="1841984" y="2348880"/>
          <a:ext cx="8594773" cy="323088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58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/>
                        <a:t>2015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b="1" i="0" u="none" strike="noStrike" cap="none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2018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Los estatutos de la Asociación Civil prohíben buscar candidaturas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No presentar un representante legal a nombre de la Asociación Civil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No contar con una Asociación Civil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i="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No presentar cuenta bancaria a nombre de la Asociación Civil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800" b="1" i="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No presentar registro de la Asociación Civil ante Hacienda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b="1" i="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No presentar cuenta bancaria a nombre de la Asociación Civil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b="1" i="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R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b="1" i="0" u="none" strike="noStrike" cap="none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No presentar cuenta bancaria a nombre de la Asociación Civil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30608" y="6388414"/>
            <a:ext cx="451401" cy="41151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386334" y="548680"/>
            <a:ext cx="7506071" cy="129614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algn="ctr">
              <a:buClr>
                <a:schemeClr val="dk1"/>
              </a:buClr>
              <a:buSzPct val="100000"/>
            </a:pPr>
            <a:r>
              <a:rPr lang="es-MX" sz="3200" b="1" kern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Principales causas para</a:t>
            </a:r>
          </a:p>
          <a:p>
            <a:pPr algn="ctr">
              <a:buClr>
                <a:schemeClr val="dk1"/>
              </a:buClr>
              <a:buSzPct val="100000"/>
            </a:pPr>
            <a:r>
              <a:rPr lang="es-MX" sz="3200" b="1" kern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no obtener la categoría de aspirantes</a:t>
            </a:r>
          </a:p>
        </p:txBody>
      </p:sp>
    </p:spTree>
    <p:extLst>
      <p:ext uri="{BB962C8B-B14F-4D97-AF65-F5344CB8AC3E}">
        <p14:creationId xmlns:p14="http://schemas.microsoft.com/office/powerpoint/2010/main" val="3576637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1318" y="6446490"/>
            <a:ext cx="451401" cy="41151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919537" y="313837"/>
            <a:ext cx="8301781" cy="5954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MX" sz="2400" b="1" kern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En comparación con el proceso electoral 2015, en 2017-2018, se presentó un aumento significativo en el número de aspirantes a una candidatura independiente:</a:t>
            </a:r>
          </a:p>
          <a:p>
            <a:pPr algn="just">
              <a:lnSpc>
                <a:spcPct val="107000"/>
              </a:lnSpc>
            </a:pPr>
            <a:endParaRPr lang="es-MX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  <a:sym typeface="Arial"/>
            </a:endParaRP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En el caso de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munícipes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, pasó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de 13 en 2015 a 79 en 2018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, lo que representa un crecimiento de poco </a:t>
            </a:r>
            <a:r>
              <a:rPr lang="es-MX" sz="2000" b="1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más de 500%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.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Mientras que en el caso de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diputados locales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, al pasar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de 13 a 66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, representó </a:t>
            </a:r>
            <a:r>
              <a:rPr lang="es-MX" sz="2000" b="1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casi un 400% 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de incremento.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El número de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mujeres aspirantes en municipios 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pasó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de cero en 2015 a 11 en 2018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. Mientras que las mujeres aspirantes a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diputados pasó de 5 a 17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.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Aumentaron las solicitudes tanto en </a:t>
            </a:r>
            <a:r>
              <a:rPr lang="es-MX" sz="2000" b="1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municipios metropolitanos 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(de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6 aspirantes en 2015, a 28 en 2018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), como en </a:t>
            </a:r>
            <a:r>
              <a:rPr lang="es-MX" sz="2000" b="1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no metropolitanos 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(de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7 en 2015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 crecieron a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51 en 2018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).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Aumentó también el número de aspirantes, tanto en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distritos metropolitanos 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(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12 en 2015, a 62 en 2018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), como 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no metropolitanos 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(</a:t>
            </a:r>
            <a:r>
              <a:rPr lang="es-MX" sz="2000" kern="0" dirty="0">
                <a:solidFill>
                  <a:schemeClr val="accent6"/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1 en 2015, a 4 en 2018 </a:t>
            </a:r>
            <a:r>
              <a:rPr lang="es-MX" sz="2000" kern="0" dirty="0">
                <a:solidFill>
                  <a:schemeClr val="bg1">
                    <a:lumMod val="95000"/>
                  </a:schemeClr>
                </a:solidFill>
                <a:latin typeface="Helvetica" charset="0"/>
                <a:ea typeface="Helvetica" charset="0"/>
                <a:cs typeface="Helvetica" charset="0"/>
                <a:sym typeface="Arial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46203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1318" y="6446490"/>
            <a:ext cx="451401" cy="41151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919537" y="836713"/>
            <a:ext cx="8301781" cy="4966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MX" sz="2400" b="1" kern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El  aumento del número de ciudadanos que solicitaron al IEPC ser aspirantes a una candidatura independiente, puede verse como el resultado de varios factores:</a:t>
            </a:r>
          </a:p>
          <a:p>
            <a:pPr marL="457200" indent="-457200" algn="just">
              <a:lnSpc>
                <a:spcPct val="107000"/>
              </a:lnSpc>
              <a:buAutoNum type="alphaLcParenR"/>
            </a:pPr>
            <a:r>
              <a:rPr lang="es-MX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Las reformas a la Constitución Política del Estado y al Código Electoral que se realizaron en 2016 para disminuir el porcentaje de firmas necesarias para los aspirantes a candidatos independientes a diputados locales y munícipes, del 2% al 1% del listado nominal correspondiente.</a:t>
            </a:r>
          </a:p>
          <a:p>
            <a:pPr marL="514350" indent="-514350" algn="just">
              <a:lnSpc>
                <a:spcPct val="107000"/>
              </a:lnSpc>
              <a:buAutoNum type="alphaLcParenR"/>
            </a:pPr>
            <a:r>
              <a:rPr lang="es-MX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Los resultados electorales positivos que tuvieron la mayoría de candidatos independientes que compitieron en 2015.</a:t>
            </a:r>
          </a:p>
          <a:p>
            <a:pPr marL="514350" indent="-514350" algn="just">
              <a:lnSpc>
                <a:spcPct val="107000"/>
              </a:lnSpc>
              <a:buAutoNum type="alphaLcParenR"/>
            </a:pPr>
            <a:r>
              <a:rPr lang="es-MX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  <a:sym typeface="Arial"/>
              </a:rPr>
              <a:t>La organización que algunos candidatos independientes generaron luego del proceso electoral para respaldar un mayor número de aspirantes.</a:t>
            </a:r>
          </a:p>
        </p:txBody>
      </p:sp>
    </p:spTree>
    <p:extLst>
      <p:ext uri="{BB962C8B-B14F-4D97-AF65-F5344CB8AC3E}">
        <p14:creationId xmlns:p14="http://schemas.microsoft.com/office/powerpoint/2010/main" val="877234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54"/>
          <p:cNvSpPr txBox="1">
            <a:spLocks/>
          </p:cNvSpPr>
          <p:nvPr/>
        </p:nvSpPr>
        <p:spPr>
          <a:xfrm>
            <a:off x="1835708" y="260649"/>
            <a:ext cx="8520600" cy="127610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9pPr>
          </a:lstStyle>
          <a:p>
            <a:pPr>
              <a:buClr>
                <a:srgbClr val="000000"/>
              </a:buClr>
            </a:pPr>
            <a:r>
              <a:rPr lang="es-ES" b="1" kern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Línea de investigación:</a:t>
            </a:r>
          </a:p>
          <a:p>
            <a:pPr>
              <a:buClr>
                <a:srgbClr val="000000"/>
              </a:buClr>
            </a:pPr>
            <a:r>
              <a:rPr lang="es-ES" kern="0" dirty="0">
                <a:solidFill>
                  <a:srgbClr val="FFFFFF"/>
                </a:solidFill>
                <a:latin typeface="Helvetica" charset="0"/>
                <a:ea typeface="Helvetica" charset="0"/>
                <a:cs typeface="Helvetica" charset="0"/>
              </a:rPr>
              <a:t>Instituciones y procesos electorales</a:t>
            </a:r>
            <a:endParaRPr lang="en" kern="0" dirty="0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Shape 55"/>
          <p:cNvSpPr txBox="1">
            <a:spLocks/>
          </p:cNvSpPr>
          <p:nvPr/>
        </p:nvSpPr>
        <p:spPr>
          <a:xfrm>
            <a:off x="5951984" y="5310600"/>
            <a:ext cx="4596238" cy="782697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s-ES" sz="2000" b="1" kern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Coordinador:</a:t>
            </a:r>
          </a:p>
          <a:p>
            <a:pPr algn="r"/>
            <a:r>
              <a:rPr lang="es-ES" sz="2000" kern="0" dirty="0">
                <a:solidFill>
                  <a:srgbClr val="FFFFFF"/>
                </a:solidFill>
              </a:rPr>
              <a:t>Mtro. José Antonio Elvira de la Torre </a:t>
            </a:r>
            <a:endParaRPr lang="en" sz="2000" kern="0" dirty="0">
              <a:solidFill>
                <a:srgbClr val="FFFFFF"/>
              </a:solidFill>
            </a:endParaRPr>
          </a:p>
        </p:txBody>
      </p:sp>
      <p:sp>
        <p:nvSpPr>
          <p:cNvPr id="6" name="Shape 55"/>
          <p:cNvSpPr txBox="1">
            <a:spLocks/>
          </p:cNvSpPr>
          <p:nvPr/>
        </p:nvSpPr>
        <p:spPr>
          <a:xfrm>
            <a:off x="6920092" y="2074032"/>
            <a:ext cx="3628130" cy="2933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s-ES" sz="2000" b="1" kern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Colaboradores:</a:t>
            </a:r>
          </a:p>
          <a:p>
            <a:pPr algn="r"/>
            <a:r>
              <a:rPr lang="es-ES" kern="0" dirty="0">
                <a:solidFill>
                  <a:srgbClr val="FFFFFF"/>
                </a:solidFill>
              </a:rPr>
              <a:t>Arellano Martínez Miguel Ángel</a:t>
            </a:r>
          </a:p>
          <a:p>
            <a:pPr algn="r"/>
            <a:r>
              <a:rPr lang="es-ES" kern="0" dirty="0">
                <a:solidFill>
                  <a:srgbClr val="FFFFFF"/>
                </a:solidFill>
              </a:rPr>
              <a:t>Bustamante Ortega Ilse</a:t>
            </a:r>
          </a:p>
          <a:p>
            <a:pPr algn="r"/>
            <a:r>
              <a:rPr lang="es-ES" kern="0" dirty="0">
                <a:solidFill>
                  <a:srgbClr val="FFFFFF"/>
                </a:solidFill>
              </a:rPr>
              <a:t>Cantón Manzano José Santiago</a:t>
            </a:r>
          </a:p>
          <a:p>
            <a:pPr algn="r"/>
            <a:r>
              <a:rPr lang="es-ES" kern="0" dirty="0">
                <a:solidFill>
                  <a:srgbClr val="FFFFFF"/>
                </a:solidFill>
              </a:rPr>
              <a:t>Chávez Núñez Margarita de Fátima</a:t>
            </a:r>
          </a:p>
          <a:p>
            <a:pPr algn="r"/>
            <a:r>
              <a:rPr lang="es-ES" kern="0" dirty="0">
                <a:solidFill>
                  <a:srgbClr val="FFFFFF"/>
                </a:solidFill>
              </a:rPr>
              <a:t>Cruz Gutiérrez Daniela </a:t>
            </a:r>
            <a:r>
              <a:rPr lang="es-ES" kern="0" dirty="0" err="1">
                <a:solidFill>
                  <a:srgbClr val="FFFFFF"/>
                </a:solidFill>
              </a:rPr>
              <a:t>Rouchel</a:t>
            </a:r>
            <a:endParaRPr lang="es-ES" kern="0" dirty="0">
              <a:solidFill>
                <a:srgbClr val="FFFFFF"/>
              </a:solidFill>
            </a:endParaRPr>
          </a:p>
          <a:p>
            <a:pPr algn="r"/>
            <a:r>
              <a:rPr lang="es-ES" kern="0" dirty="0">
                <a:solidFill>
                  <a:srgbClr val="FFFFFF"/>
                </a:solidFill>
              </a:rPr>
              <a:t>Hernández Miramontes Fabiola </a:t>
            </a:r>
            <a:r>
              <a:rPr lang="es-ES" kern="0" dirty="0" err="1">
                <a:solidFill>
                  <a:srgbClr val="FFFFFF"/>
                </a:solidFill>
              </a:rPr>
              <a:t>Dilian</a:t>
            </a:r>
            <a:endParaRPr lang="es-ES" kern="0" dirty="0">
              <a:solidFill>
                <a:srgbClr val="FFFFFF"/>
              </a:solidFill>
            </a:endParaRPr>
          </a:p>
          <a:p>
            <a:pPr algn="r"/>
            <a:r>
              <a:rPr lang="es-ES" kern="0" dirty="0">
                <a:solidFill>
                  <a:srgbClr val="FFFFFF"/>
                </a:solidFill>
              </a:rPr>
              <a:t>Hernández de León Angélica </a:t>
            </a:r>
            <a:r>
              <a:rPr lang="es-ES" kern="0" dirty="0" err="1">
                <a:solidFill>
                  <a:srgbClr val="FFFFFF"/>
                </a:solidFill>
              </a:rPr>
              <a:t>Tonantzin</a:t>
            </a:r>
            <a:endParaRPr lang="es-ES" kern="0" dirty="0">
              <a:solidFill>
                <a:srgbClr val="FFFFFF"/>
              </a:solidFill>
            </a:endParaRPr>
          </a:p>
          <a:p>
            <a:pPr algn="r"/>
            <a:r>
              <a:rPr lang="es-ES" kern="0" dirty="0">
                <a:solidFill>
                  <a:srgbClr val="FFFFFF"/>
                </a:solidFill>
              </a:rPr>
              <a:t>Pérez Quiroz Rosa Alejandra</a:t>
            </a:r>
          </a:p>
          <a:p>
            <a:pPr algn="r"/>
            <a:r>
              <a:rPr lang="es-ES" kern="0" dirty="0">
                <a:solidFill>
                  <a:srgbClr val="FFFFFF"/>
                </a:solidFill>
              </a:rPr>
              <a:t>Rodríguez Velázquez Fernanda Michelle</a:t>
            </a:r>
          </a:p>
          <a:p>
            <a:pPr algn="r"/>
            <a:r>
              <a:rPr lang="es-ES" kern="0" dirty="0">
                <a:solidFill>
                  <a:srgbClr val="FFFFFF"/>
                </a:solidFill>
              </a:rPr>
              <a:t>Silva Núñez Ilse Michelle</a:t>
            </a:r>
            <a:endParaRPr lang="en" kern="0" dirty="0">
              <a:solidFill>
                <a:srgbClr val="FFFFFF"/>
              </a:solidFill>
            </a:endParaRPr>
          </a:p>
          <a:p>
            <a:pPr algn="r"/>
            <a:r>
              <a:rPr lang="en" kern="0" dirty="0">
                <a:solidFill>
                  <a:srgbClr val="FFFFFF"/>
                </a:solidFill>
              </a:rPr>
              <a:t>Rivas Zaragoza Salvador</a:t>
            </a:r>
            <a:endParaRPr lang="es-ES" kern="0" dirty="0">
              <a:solidFill>
                <a:srgbClr val="FFFFFF"/>
              </a:solidFill>
            </a:endParaRPr>
          </a:p>
        </p:txBody>
      </p:sp>
      <p:pic>
        <p:nvPicPr>
          <p:cNvPr id="7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5" y="4797153"/>
            <a:ext cx="1399541" cy="1275861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524000" y="633683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1600" b="1" kern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http://www.observatorioelectoral.cucsh.udg.mx/</a:t>
            </a:r>
          </a:p>
        </p:txBody>
      </p:sp>
    </p:spTree>
    <p:extLst>
      <p:ext uri="{BB962C8B-B14F-4D97-AF65-F5344CB8AC3E}">
        <p14:creationId xmlns:p14="http://schemas.microsoft.com/office/powerpoint/2010/main" val="319539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C74FFFE4-0687-4F8A-AF13-B8A6C2AF8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956"/>
            <a:ext cx="12298017" cy="693368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E6DD89B-693B-49E6-AD17-60C241AF1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168" y="360958"/>
            <a:ext cx="2244587" cy="748058"/>
          </a:xfrm>
        </p:spPr>
        <p:txBody>
          <a:bodyPr>
            <a:normAutofit fontScale="90000"/>
          </a:bodyPr>
          <a:lstStyle/>
          <a:p>
            <a:br>
              <a:rPr lang="es-MX" b="1" dirty="0">
                <a:solidFill>
                  <a:schemeClr val="bg1"/>
                </a:solidFill>
              </a:rPr>
            </a:br>
            <a:r>
              <a:rPr lang="es-MX" b="1" dirty="0">
                <a:solidFill>
                  <a:schemeClr val="bg1"/>
                </a:solidFill>
              </a:rPr>
              <a:t>Directorio</a:t>
            </a:r>
            <a:br>
              <a:rPr lang="es-MX" b="1" dirty="0">
                <a:solidFill>
                  <a:schemeClr val="bg1"/>
                </a:solidFill>
              </a:rPr>
            </a:br>
            <a:endParaRPr lang="es-MX" b="1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02E01D2-C0D5-44F0-935E-D3A5BA2262DA}"/>
              </a:ext>
            </a:extLst>
          </p:cNvPr>
          <p:cNvSpPr txBox="1"/>
          <p:nvPr/>
        </p:nvSpPr>
        <p:spPr>
          <a:xfrm>
            <a:off x="397566" y="1231049"/>
            <a:ext cx="5459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Miguel Ángel Navarro </a:t>
            </a:r>
            <a:r>
              <a:rPr kumimoji="0" lang="es-MX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Navarro</a:t>
            </a:r>
            <a:endParaRPr kumimoji="0" lang="es-MX" sz="18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Rector General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Teléfono: (33) 31341678 Ext. 11614, 11690, 12192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rectoriageneral@redudg.udg.mx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DF19B8A-CCCE-4DEB-90F0-9BE755E02A07}"/>
              </a:ext>
            </a:extLst>
          </p:cNvPr>
          <p:cNvSpPr txBox="1"/>
          <p:nvPr/>
        </p:nvSpPr>
        <p:spPr>
          <a:xfrm>
            <a:off x="6258339" y="4922683"/>
            <a:ext cx="5459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Armando Zacarías Castillo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Jefe Departamento de Estudios Políticos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Teléfono: (01-33) 3819-3305 Ext. 23306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armando.zacarias@csh.udg.mx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890E83F-2E60-4907-9A81-3284472D63CA}"/>
              </a:ext>
            </a:extLst>
          </p:cNvPr>
          <p:cNvSpPr txBox="1"/>
          <p:nvPr/>
        </p:nvSpPr>
        <p:spPr>
          <a:xfrm>
            <a:off x="397564" y="4922684"/>
            <a:ext cx="5936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Mtra. Sofía Limón Torres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Directora División de Estudios Políticos y Sociales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Teléfono: (01-33) 3819-3300 </a:t>
            </a:r>
            <a:r>
              <a:rPr kumimoji="0" lang="es-MX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</a:t>
            </a: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23368, 23370, 23385.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sofialimon2004@yahoo.com.mx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EFC72E6-C1E7-452F-A13D-FE5304ACE093}"/>
              </a:ext>
            </a:extLst>
          </p:cNvPr>
          <p:cNvSpPr txBox="1"/>
          <p:nvPr/>
        </p:nvSpPr>
        <p:spPr>
          <a:xfrm>
            <a:off x="6255028" y="1231049"/>
            <a:ext cx="57845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Héctor Raúl Solís Gadea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Rector CUCSH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Teléfono: (01-33) 3819-3320 3819-3300 ext. 23320 y 23437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solish@redudg.udg.mx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73B2DB5-B152-4A54-A1EB-7EA756FEF58F}"/>
              </a:ext>
            </a:extLst>
          </p:cNvPr>
          <p:cNvSpPr txBox="1"/>
          <p:nvPr/>
        </p:nvSpPr>
        <p:spPr>
          <a:xfrm>
            <a:off x="397566" y="3079023"/>
            <a:ext cx="5459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Dra. María Guadalupe Moreno González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Secretaria Académica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Teléfono: (01-33) 3819-3300 ext. 23335, 23416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guadalupe.moreno@csh.udg.mx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18D7FB2-8602-4D83-B600-5AD54E6BE00B}"/>
              </a:ext>
            </a:extLst>
          </p:cNvPr>
          <p:cNvSpPr txBox="1"/>
          <p:nvPr/>
        </p:nvSpPr>
        <p:spPr>
          <a:xfrm>
            <a:off x="6258339" y="3079023"/>
            <a:ext cx="5459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Mtra. Karla Alejandrina </a:t>
            </a:r>
            <a:r>
              <a:rPr kumimoji="0" lang="es-MX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Planter</a:t>
            </a: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Pérez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Secretaria Administrativa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Teléfono: (01-33) 3819-3300 Ext. 23334, 23584 y 23359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karla.planter@redudg.udg.mx</a:t>
            </a:r>
          </a:p>
        </p:txBody>
      </p:sp>
    </p:spTree>
    <p:extLst>
      <p:ext uri="{BB962C8B-B14F-4D97-AF65-F5344CB8AC3E}">
        <p14:creationId xmlns:p14="http://schemas.microsoft.com/office/powerpoint/2010/main" val="960590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202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ED637F88-D221-4841-8C59-95366F075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956"/>
            <a:ext cx="12298017" cy="693368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E6DD89B-693B-49E6-AD17-60C241AF1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717" y="232604"/>
            <a:ext cx="6874565" cy="549275"/>
          </a:xfrm>
        </p:spPr>
        <p:txBody>
          <a:bodyPr>
            <a:normAutofit fontScale="90000"/>
          </a:bodyPr>
          <a:lstStyle/>
          <a:p>
            <a:r>
              <a:rPr lang="es-MX" b="1" dirty="0">
                <a:solidFill>
                  <a:schemeClr val="bg1">
                    <a:lumMod val="95000"/>
                  </a:schemeClr>
                </a:solidFill>
              </a:rPr>
              <a:t>Directorio Observatorio Electoral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853244D-E5A3-4289-A176-20F7A1B3A7AA}"/>
              </a:ext>
            </a:extLst>
          </p:cNvPr>
          <p:cNvSpPr txBox="1"/>
          <p:nvPr/>
        </p:nvSpPr>
        <p:spPr>
          <a:xfrm>
            <a:off x="390940" y="1019843"/>
            <a:ext cx="598998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Dra. Mónica Montaño Reyes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Coordinadora Observatorio Electoral y Línea Liderazgo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Teléfono: (01-33) 3819-3305 Ext. 23306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monica.montano@csh.udg.mx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BC7A477-7158-4EFC-A41B-4E921D15FC8F}"/>
              </a:ext>
            </a:extLst>
          </p:cNvPr>
          <p:cNvSpPr txBox="1"/>
          <p:nvPr/>
        </p:nvSpPr>
        <p:spPr>
          <a:xfrm>
            <a:off x="6573076" y="2624374"/>
            <a:ext cx="522798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Armando Zacarías Castillo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Coordinador Línea Prensa y Líderes de Opinión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armando.zacarias@csh.udg.mx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E0EB53E-96FD-4697-9758-9EC72C42D91A}"/>
              </a:ext>
            </a:extLst>
          </p:cNvPr>
          <p:cNvSpPr txBox="1"/>
          <p:nvPr/>
        </p:nvSpPr>
        <p:spPr>
          <a:xfrm>
            <a:off x="6573077" y="1004454"/>
            <a:ext cx="492318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Andrea </a:t>
            </a:r>
            <a:r>
              <a:rPr kumimoji="0" lang="es-MX" sz="17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Bussoletti</a:t>
            </a:r>
            <a:endParaRPr kumimoji="0" lang="es-MX" sz="17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Coordinador Línea Partidos Políticos y Candidaturas Independientes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andrea.bussoletti@csh.udg.mx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1C36866-05C2-4430-8BB5-991B671E3A10}"/>
              </a:ext>
            </a:extLst>
          </p:cNvPr>
          <p:cNvSpPr txBox="1"/>
          <p:nvPr/>
        </p:nvSpPr>
        <p:spPr>
          <a:xfrm>
            <a:off x="390940" y="2622213"/>
            <a:ext cx="463163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Mtro. José Antonio Elvira de la Torre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Coordinador Línea Institutos Electorales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antelvira@hotmail.com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4C8A72F-CD29-42BA-89B7-FD935900645E}"/>
              </a:ext>
            </a:extLst>
          </p:cNvPr>
          <p:cNvSpPr txBox="1"/>
          <p:nvPr/>
        </p:nvSpPr>
        <p:spPr>
          <a:xfrm>
            <a:off x="390940" y="3965135"/>
            <a:ext cx="526773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Mtra. Melissa Amezcua </a:t>
            </a:r>
            <a:r>
              <a:rPr kumimoji="0" lang="es-MX" sz="17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Yepiz</a:t>
            </a:r>
            <a:endParaRPr kumimoji="0" lang="es-MX" sz="17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Coordinadora Línea Participación y Ciudadanía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melissa.amezcua@csh.udg.mx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76510F2-75A8-4B49-B071-D62F46EDA8CD}"/>
              </a:ext>
            </a:extLst>
          </p:cNvPr>
          <p:cNvSpPr txBox="1"/>
          <p:nvPr/>
        </p:nvSpPr>
        <p:spPr>
          <a:xfrm>
            <a:off x="6573077" y="3965135"/>
            <a:ext cx="526773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Mtra. Laura Aritmética Jaime Oliver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Coordinadora Línea Participación y Ciudadanía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aritmeticajaime@gmail.com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1E12092-6930-4625-B04D-46C285126A42}"/>
              </a:ext>
            </a:extLst>
          </p:cNvPr>
          <p:cNvSpPr txBox="1"/>
          <p:nvPr/>
        </p:nvSpPr>
        <p:spPr>
          <a:xfrm>
            <a:off x="390940" y="5305895"/>
            <a:ext cx="501594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Víctor Alejandro Zúñiga López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Coordinador Área de Comunicación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alex.observatorioudg@gmail.com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618AFAB-EB1D-47E0-9A31-82C213C25B21}"/>
              </a:ext>
            </a:extLst>
          </p:cNvPr>
          <p:cNvSpPr txBox="1"/>
          <p:nvPr/>
        </p:nvSpPr>
        <p:spPr>
          <a:xfrm>
            <a:off x="6573077" y="5305896"/>
            <a:ext cx="501594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Michel </a:t>
            </a:r>
            <a:r>
              <a:rPr kumimoji="0" lang="es-MX" sz="17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Raisa</a:t>
            </a: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López Sánchez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Coordinadora Área de Comunicación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raisa.observatorioudg@gmail.com</a:t>
            </a:r>
          </a:p>
        </p:txBody>
      </p:sp>
    </p:spTree>
    <p:extLst>
      <p:ext uri="{BB962C8B-B14F-4D97-AF65-F5344CB8AC3E}">
        <p14:creationId xmlns:p14="http://schemas.microsoft.com/office/powerpoint/2010/main" val="1745058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F853EBAA-6735-431E-A504-E4DA66EFD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956"/>
            <a:ext cx="12298017" cy="693368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E6DD89B-693B-49E6-AD17-60C241AF1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17" y="260625"/>
            <a:ext cx="10292480" cy="708301"/>
          </a:xfrm>
        </p:spPr>
        <p:txBody>
          <a:bodyPr>
            <a:normAutofit fontScale="90000"/>
          </a:bodyPr>
          <a:lstStyle/>
          <a:p>
            <a:r>
              <a:rPr lang="es-MX" b="1" dirty="0">
                <a:solidFill>
                  <a:schemeClr val="bg1">
                    <a:lumMod val="95000"/>
                  </a:schemeClr>
                </a:solidFill>
              </a:rPr>
              <a:t>Línea Institutos Electorales y Legislación Electoral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41413F5-BAAD-4162-B825-46B573C8DF64}"/>
              </a:ext>
            </a:extLst>
          </p:cNvPr>
          <p:cNvSpPr txBox="1"/>
          <p:nvPr/>
        </p:nvSpPr>
        <p:spPr>
          <a:xfrm>
            <a:off x="92765" y="3417004"/>
            <a:ext cx="599275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Ilse Bustamante Ortega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Asistente de Investigación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ilsebustamante.observatorioudg@gmail.com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43187FD-00E3-4580-A57A-5C8DF7074223}"/>
              </a:ext>
            </a:extLst>
          </p:cNvPr>
          <p:cNvSpPr txBox="1"/>
          <p:nvPr/>
        </p:nvSpPr>
        <p:spPr>
          <a:xfrm>
            <a:off x="92765" y="1497493"/>
            <a:ext cx="57912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José Santiago Cantón Manzano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Asistente de Investigación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josesantiago.observatorioudg@gmail.com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26D583F-56D9-420B-9C60-43128A1155C0}"/>
              </a:ext>
            </a:extLst>
          </p:cNvPr>
          <p:cNvSpPr txBox="1"/>
          <p:nvPr/>
        </p:nvSpPr>
        <p:spPr>
          <a:xfrm>
            <a:off x="6294782" y="1497494"/>
            <a:ext cx="568370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Fernanda Michelle Rodríguez Velázquez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Asistente de Investigación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michelle.observatorioudg@gmail.com</a:t>
            </a:r>
            <a:endParaRPr kumimoji="0" lang="es-MX" sz="17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B858E35-85CA-4691-82FE-5B50A3477165}"/>
              </a:ext>
            </a:extLst>
          </p:cNvPr>
          <p:cNvSpPr txBox="1"/>
          <p:nvPr/>
        </p:nvSpPr>
        <p:spPr>
          <a:xfrm>
            <a:off x="6294783" y="3417004"/>
            <a:ext cx="57912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Margarita de Fátima Chávez Núñez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Asistente de Investigación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fatimachavez.observatorioudg@gmail.com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88AE25D-B49B-4E18-AD5D-946468D0982E}"/>
              </a:ext>
            </a:extLst>
          </p:cNvPr>
          <p:cNvSpPr txBox="1"/>
          <p:nvPr/>
        </p:nvSpPr>
        <p:spPr>
          <a:xfrm>
            <a:off x="92765" y="5453268"/>
            <a:ext cx="588525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Rosa Alejandra Pérez Quiroz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Asistente de Investigación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rosaalejandra.observatorioudg@gmail.com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763634A-6DB5-4ECC-981E-76A917B816BA}"/>
              </a:ext>
            </a:extLst>
          </p:cNvPr>
          <p:cNvSpPr txBox="1"/>
          <p:nvPr/>
        </p:nvSpPr>
        <p:spPr>
          <a:xfrm>
            <a:off x="6347790" y="5453268"/>
            <a:ext cx="568370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Miguel Ángel Arellano Martínez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Asistente de Investigación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miguelangel.observatorioudg@gmail.com</a:t>
            </a:r>
          </a:p>
        </p:txBody>
      </p:sp>
    </p:spTree>
    <p:extLst>
      <p:ext uri="{BB962C8B-B14F-4D97-AF65-F5344CB8AC3E}">
        <p14:creationId xmlns:p14="http://schemas.microsoft.com/office/powerpoint/2010/main" val="1915839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2D47E69B-3E9D-4AF1-A0B1-672DF2555A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956"/>
            <a:ext cx="12298017" cy="693368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E6DD89B-693B-49E6-AD17-60C241AF1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17" y="260625"/>
            <a:ext cx="10343148" cy="708301"/>
          </a:xfrm>
        </p:spPr>
        <p:txBody>
          <a:bodyPr>
            <a:normAutofit fontScale="90000"/>
          </a:bodyPr>
          <a:lstStyle/>
          <a:p>
            <a:r>
              <a:rPr lang="es-MX" b="1" dirty="0">
                <a:solidFill>
                  <a:schemeClr val="bg1">
                    <a:lumMod val="95000"/>
                  </a:schemeClr>
                </a:solidFill>
              </a:rPr>
              <a:t>Línea Institutos Electorales y Legislación Electoral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41413F5-BAAD-4162-B825-46B573C8DF64}"/>
              </a:ext>
            </a:extLst>
          </p:cNvPr>
          <p:cNvSpPr txBox="1"/>
          <p:nvPr/>
        </p:nvSpPr>
        <p:spPr>
          <a:xfrm>
            <a:off x="231913" y="3417005"/>
            <a:ext cx="602225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Daniela </a:t>
            </a:r>
            <a:r>
              <a:rPr kumimoji="0" lang="es-MX" sz="17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Rouchel</a:t>
            </a: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Cruz Gutiérrez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Asistente de Investigación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danielarouchel.observatorioudg@gmail.com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43187FD-00E3-4580-A57A-5C8DF7074223}"/>
              </a:ext>
            </a:extLst>
          </p:cNvPr>
          <p:cNvSpPr txBox="1"/>
          <p:nvPr/>
        </p:nvSpPr>
        <p:spPr>
          <a:xfrm>
            <a:off x="384312" y="1497493"/>
            <a:ext cx="57116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Fabiola Dilian Hernández Miramontes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Asistente de Investigación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fabioladilian.observatorioudg@gmail.com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26D583F-56D9-420B-9C60-43128A1155C0}"/>
              </a:ext>
            </a:extLst>
          </p:cNvPr>
          <p:cNvSpPr txBox="1"/>
          <p:nvPr/>
        </p:nvSpPr>
        <p:spPr>
          <a:xfrm>
            <a:off x="6294782" y="1497494"/>
            <a:ext cx="57116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Angélica Tonantzin Hernández de León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Asistente de Investigación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angelica.observatorioudg@gmail.com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B858E35-85CA-4691-82FE-5B50A3477165}"/>
              </a:ext>
            </a:extLst>
          </p:cNvPr>
          <p:cNvSpPr txBox="1"/>
          <p:nvPr/>
        </p:nvSpPr>
        <p:spPr>
          <a:xfrm>
            <a:off x="6294782" y="3417005"/>
            <a:ext cx="57116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Salvador Rivas Zaragoza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Asistente de Investigación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salvador_r_zaragoza@yahoo.com.mx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88AE25D-B49B-4E18-AD5D-946468D0982E}"/>
              </a:ext>
            </a:extLst>
          </p:cNvPr>
          <p:cNvSpPr txBox="1"/>
          <p:nvPr/>
        </p:nvSpPr>
        <p:spPr>
          <a:xfrm>
            <a:off x="3339547" y="5148467"/>
            <a:ext cx="57116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Ilse Michelle Silva Núñez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Puesto: Asistente de Investigación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Correo Electrónico: ilsemichelle.observatorioudg@gmail.com</a:t>
            </a:r>
          </a:p>
        </p:txBody>
      </p:sp>
    </p:spTree>
    <p:extLst>
      <p:ext uri="{BB962C8B-B14F-4D97-AF65-F5344CB8AC3E}">
        <p14:creationId xmlns:p14="http://schemas.microsoft.com/office/powerpoint/2010/main" val="3696391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54"/>
          <p:cNvSpPr txBox="1">
            <a:spLocks/>
          </p:cNvSpPr>
          <p:nvPr/>
        </p:nvSpPr>
        <p:spPr>
          <a:xfrm>
            <a:off x="1835708" y="160182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9pPr>
          </a:lstStyle>
          <a:p>
            <a:pPr>
              <a:buClr>
                <a:srgbClr val="000000"/>
              </a:buClr>
            </a:pPr>
            <a:r>
              <a:rPr lang="es-ES" sz="4000" kern="0" dirty="0">
                <a:solidFill>
                  <a:srgbClr val="FFFFFF"/>
                </a:solidFill>
                <a:latin typeface="Helvetica" charset="0"/>
                <a:ea typeface="Helvetica" charset="0"/>
                <a:cs typeface="Helvetica" charset="0"/>
              </a:rPr>
              <a:t>Línea de investigación:</a:t>
            </a:r>
          </a:p>
          <a:p>
            <a:pPr>
              <a:buClr>
                <a:srgbClr val="000000"/>
              </a:buClr>
            </a:pPr>
            <a:r>
              <a:rPr lang="es-ES" sz="4000" kern="0" dirty="0">
                <a:solidFill>
                  <a:srgbClr val="FFFFFF"/>
                </a:solidFill>
                <a:latin typeface="Helvetica" charset="0"/>
                <a:ea typeface="Helvetica" charset="0"/>
                <a:cs typeface="Helvetica" charset="0"/>
              </a:rPr>
              <a:t>Institutos Electorales y Legislación Electoral</a:t>
            </a:r>
            <a:endParaRPr lang="en" sz="4000" kern="0" dirty="0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Shape 55"/>
          <p:cNvSpPr txBox="1">
            <a:spLocks/>
          </p:cNvSpPr>
          <p:nvPr/>
        </p:nvSpPr>
        <p:spPr>
          <a:xfrm>
            <a:off x="5951985" y="5208150"/>
            <a:ext cx="4404325" cy="520358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400" kern="0" dirty="0">
                <a:solidFill>
                  <a:srgbClr val="FFFFFF"/>
                </a:solidFill>
              </a:rPr>
              <a:t>Mtro. Antonio Elvira de la Torre</a:t>
            </a:r>
            <a:endParaRPr lang="en" sz="2400" kern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691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54"/>
          <p:cNvSpPr txBox="1">
            <a:spLocks/>
          </p:cNvSpPr>
          <p:nvPr/>
        </p:nvSpPr>
        <p:spPr>
          <a:xfrm>
            <a:off x="1775520" y="2276873"/>
            <a:ext cx="8520600" cy="189718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9pPr>
          </a:lstStyle>
          <a:p>
            <a:r>
              <a:rPr lang="es-ES" sz="4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Comparativo de aspirantes a candidatos independientes,</a:t>
            </a:r>
            <a:br>
              <a:rPr lang="es-ES" sz="4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</a:br>
            <a:r>
              <a:rPr lang="es-ES" sz="40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Jalisco 2015 - 2018</a:t>
            </a:r>
            <a:endParaRPr lang="en" sz="40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84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54"/>
          <p:cNvSpPr txBox="1">
            <a:spLocks/>
          </p:cNvSpPr>
          <p:nvPr/>
        </p:nvSpPr>
        <p:spPr>
          <a:xfrm>
            <a:off x="1868889" y="-27384"/>
            <a:ext cx="8520600" cy="103647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9pPr>
          </a:lstStyle>
          <a:p>
            <a:r>
              <a:rPr lang="es-ES" sz="28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Solicitudes de aspirantes a candidatos independientes a munícipes</a:t>
            </a:r>
            <a:endParaRPr lang="en" sz="28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Shape 55"/>
          <p:cNvSpPr txBox="1">
            <a:spLocks/>
          </p:cNvSpPr>
          <p:nvPr/>
        </p:nvSpPr>
        <p:spPr>
          <a:xfrm>
            <a:off x="2423593" y="1280364"/>
            <a:ext cx="2716451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 b="1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2015:</a:t>
            </a:r>
            <a:r>
              <a:rPr lang="es-ES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13 aspirantes</a:t>
            </a:r>
            <a:endParaRPr lang="en" sz="20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2" name="Shape 55"/>
          <p:cNvSpPr txBox="1">
            <a:spLocks/>
          </p:cNvSpPr>
          <p:nvPr/>
        </p:nvSpPr>
        <p:spPr>
          <a:xfrm>
            <a:off x="2567862" y="5877272"/>
            <a:ext cx="2091046" cy="72008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600" b="1" kern="0" dirty="0">
                <a:solidFill>
                  <a:schemeClr val="accent6"/>
                </a:solidFill>
              </a:rPr>
              <a:t>13 aspirantes:</a:t>
            </a:r>
          </a:p>
          <a:p>
            <a:pPr algn="ctr"/>
            <a:r>
              <a:rPr lang="es-ES" sz="1600" b="1" kern="0" dirty="0">
                <a:solidFill>
                  <a:srgbClr val="FFFFFF"/>
                </a:solidFill>
              </a:rPr>
              <a:t>Ninguna mujer</a:t>
            </a:r>
          </a:p>
        </p:txBody>
      </p:sp>
      <p:pic>
        <p:nvPicPr>
          <p:cNvPr id="7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1318" y="6446490"/>
            <a:ext cx="451401" cy="411510"/>
          </a:xfrm>
          <a:prstGeom prst="rect">
            <a:avLst/>
          </a:prstGeom>
        </p:spPr>
      </p:pic>
      <p:sp>
        <p:nvSpPr>
          <p:cNvPr id="15" name="Shape 55"/>
          <p:cNvSpPr txBox="1">
            <a:spLocks/>
          </p:cNvSpPr>
          <p:nvPr/>
        </p:nvSpPr>
        <p:spPr>
          <a:xfrm>
            <a:off x="7104113" y="1280364"/>
            <a:ext cx="2592288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 b="1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2018: </a:t>
            </a:r>
            <a:r>
              <a:rPr lang="es-ES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79 aspirantes</a:t>
            </a:r>
            <a:endParaRPr lang="en" sz="20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1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740915"/>
              </p:ext>
            </p:extLst>
          </p:nvPr>
        </p:nvGraphicFramePr>
        <p:xfrm>
          <a:off x="1524001" y="1920280"/>
          <a:ext cx="4178771" cy="4032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Shape 55"/>
          <p:cNvSpPr txBox="1">
            <a:spLocks/>
          </p:cNvSpPr>
          <p:nvPr/>
        </p:nvSpPr>
        <p:spPr>
          <a:xfrm>
            <a:off x="1868890" y="1688148"/>
            <a:ext cx="8454222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8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Incremento de poco más de 500% en el número de solicitudes presentadas</a:t>
            </a:r>
            <a:endParaRPr lang="en" sz="18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1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073853"/>
              </p:ext>
            </p:extLst>
          </p:nvPr>
        </p:nvGraphicFramePr>
        <p:xfrm>
          <a:off x="6242324" y="2276872"/>
          <a:ext cx="4430395" cy="367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4 CuadroTexto"/>
          <p:cNvSpPr txBox="1"/>
          <p:nvPr/>
        </p:nvSpPr>
        <p:spPr>
          <a:xfrm>
            <a:off x="7115823" y="5877272"/>
            <a:ext cx="2736304" cy="720081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MX"/>
            </a:defPPr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1" i="0" u="none" strike="noStrike" kern="0" cap="none">
                <a:solidFill>
                  <a:srgbClr val="FFFFFF"/>
                </a:solidFill>
                <a:latin typeface="Arial"/>
                <a:ea typeface="Arial"/>
                <a:cs typeface="Arial"/>
              </a:defRPr>
            </a:lvl1pPr>
            <a:lvl2pPr marR="0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2pPr>
            <a:lvl3pPr marR="0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3pPr>
            <a:lvl4pPr marR="0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4pPr>
            <a:lvl5pPr marR="0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5pPr>
            <a:lvl6pPr marR="0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6pPr>
            <a:lvl7pPr marR="0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7pPr>
            <a:lvl8pPr marR="0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8pPr>
            <a:lvl9pPr marR="0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MX" dirty="0">
                <a:solidFill>
                  <a:schemeClr val="accent6"/>
                </a:solidFill>
              </a:rPr>
              <a:t>79 aspirantes:</a:t>
            </a:r>
          </a:p>
          <a:p>
            <a:r>
              <a:rPr lang="es-MX" dirty="0"/>
              <a:t>11 mujeres y 68 hombres</a:t>
            </a:r>
          </a:p>
        </p:txBody>
      </p:sp>
    </p:spTree>
    <p:extLst>
      <p:ext uri="{BB962C8B-B14F-4D97-AF65-F5344CB8AC3E}">
        <p14:creationId xmlns:p14="http://schemas.microsoft.com/office/powerpoint/2010/main" val="2301746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54"/>
          <p:cNvSpPr txBox="1">
            <a:spLocks/>
          </p:cNvSpPr>
          <p:nvPr/>
        </p:nvSpPr>
        <p:spPr>
          <a:xfrm>
            <a:off x="1868889" y="-27384"/>
            <a:ext cx="8520600" cy="103647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3600">
                <a:solidFill>
                  <a:schemeClr val="dk1"/>
                </a:solidFill>
              </a:defRPr>
            </a:lvl9pPr>
          </a:lstStyle>
          <a:p>
            <a:r>
              <a:rPr lang="es-ES" sz="2800" b="1" kern="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Solicitudes de aspirantes por municipios metropolitanos / no metropolitanos</a:t>
            </a:r>
            <a:endParaRPr lang="en" sz="28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1" name="Shape 55"/>
          <p:cNvSpPr txBox="1">
            <a:spLocks/>
          </p:cNvSpPr>
          <p:nvPr/>
        </p:nvSpPr>
        <p:spPr>
          <a:xfrm>
            <a:off x="2423593" y="1595090"/>
            <a:ext cx="2716451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 b="1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2015:</a:t>
            </a:r>
            <a:r>
              <a:rPr lang="es-ES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 13 aspirantes</a:t>
            </a:r>
            <a:endParaRPr lang="en" sz="20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7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1318" y="6446490"/>
            <a:ext cx="451401" cy="411510"/>
          </a:xfrm>
          <a:prstGeom prst="rect">
            <a:avLst/>
          </a:prstGeom>
        </p:spPr>
      </p:pic>
      <p:sp>
        <p:nvSpPr>
          <p:cNvPr id="15" name="Shape 55"/>
          <p:cNvSpPr txBox="1">
            <a:spLocks/>
          </p:cNvSpPr>
          <p:nvPr/>
        </p:nvSpPr>
        <p:spPr>
          <a:xfrm>
            <a:off x="7104113" y="1595090"/>
            <a:ext cx="2592288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 b="1" kern="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2018: </a:t>
            </a:r>
            <a:r>
              <a:rPr lang="es-ES" sz="20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79 aspirantes</a:t>
            </a:r>
            <a:endParaRPr lang="en" sz="20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1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6159938"/>
              </p:ext>
            </p:extLst>
          </p:nvPr>
        </p:nvGraphicFramePr>
        <p:xfrm>
          <a:off x="1524001" y="2390625"/>
          <a:ext cx="4178771" cy="4032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Shape 55"/>
          <p:cNvSpPr txBox="1">
            <a:spLocks/>
          </p:cNvSpPr>
          <p:nvPr/>
        </p:nvSpPr>
        <p:spPr>
          <a:xfrm>
            <a:off x="6600057" y="2158493"/>
            <a:ext cx="3723055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8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28 ZMG y 51 no metropolitanos</a:t>
            </a:r>
            <a:endParaRPr lang="en" sz="18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1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295300"/>
              </p:ext>
            </p:extLst>
          </p:nvPr>
        </p:nvGraphicFramePr>
        <p:xfrm>
          <a:off x="6242324" y="2747217"/>
          <a:ext cx="4430395" cy="3676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Shape 55"/>
          <p:cNvSpPr txBox="1">
            <a:spLocks/>
          </p:cNvSpPr>
          <p:nvPr/>
        </p:nvSpPr>
        <p:spPr>
          <a:xfrm>
            <a:off x="1920290" y="2158492"/>
            <a:ext cx="3723055" cy="420445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1800" b="1" kern="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" charset="0"/>
                <a:ea typeface="Helvetica" charset="0"/>
                <a:cs typeface="Helvetica" charset="0"/>
              </a:rPr>
              <a:t>6 ZMG y 7 no metropolitanos</a:t>
            </a:r>
            <a:endParaRPr lang="en" sz="1800" b="1" kern="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3162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1409</Words>
  <Application>Microsoft Office PowerPoint</Application>
  <PresentationFormat>Panorámica</PresentationFormat>
  <Paragraphs>204</Paragraphs>
  <Slides>20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20</vt:i4>
      </vt:variant>
    </vt:vector>
  </HeadingPairs>
  <TitlesOfParts>
    <vt:vector size="31" baseType="lpstr">
      <vt:lpstr>Arial</vt:lpstr>
      <vt:lpstr>Calibri</vt:lpstr>
      <vt:lpstr>Calibri Light</vt:lpstr>
      <vt:lpstr>Helvetica</vt:lpstr>
      <vt:lpstr>Wingdings</vt:lpstr>
      <vt:lpstr>Simple Light</vt:lpstr>
      <vt:lpstr>1_Simple Light</vt:lpstr>
      <vt:lpstr>2_Simple Light</vt:lpstr>
      <vt:lpstr>3_Simple Light</vt:lpstr>
      <vt:lpstr>4_Simple Light</vt:lpstr>
      <vt:lpstr>Tema de Office</vt:lpstr>
      <vt:lpstr>Presentación de PowerPoint</vt:lpstr>
      <vt:lpstr> Directorio </vt:lpstr>
      <vt:lpstr>Directorio Observatorio Electoral </vt:lpstr>
      <vt:lpstr>Línea Institutos Electorales y Legislación Electoral </vt:lpstr>
      <vt:lpstr>Línea Institutos Electorales y Legislación Electoral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Aspirantes a munícipes aceptados vs rechazados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Lucy</dc:creator>
  <cp:lastModifiedBy>Usuario</cp:lastModifiedBy>
  <cp:revision>81</cp:revision>
  <dcterms:created xsi:type="dcterms:W3CDTF">2018-01-17T00:35:31Z</dcterms:created>
  <dcterms:modified xsi:type="dcterms:W3CDTF">2018-07-12T14:45:49Z</dcterms:modified>
</cp:coreProperties>
</file>