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Montserrat"/>
      <p:regular r:id="rId37"/>
      <p:bold r:id="rId38"/>
      <p:italic r:id="rId39"/>
      <p:boldItalic r:id="rId40"/>
    </p:embeddedFont>
    <p:embeddedFont>
      <p:font typeface="Cabin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2" Type="http://schemas.openxmlformats.org/officeDocument/2006/relationships/font" Target="fonts/Cabin-bold.fntdata"/><Relationship Id="rId41" Type="http://schemas.openxmlformats.org/officeDocument/2006/relationships/font" Target="fonts/Cabin-regular.fntdata"/><Relationship Id="rId22" Type="http://schemas.openxmlformats.org/officeDocument/2006/relationships/slide" Target="slides/slide17.xml"/><Relationship Id="rId44" Type="http://schemas.openxmlformats.org/officeDocument/2006/relationships/font" Target="fonts/Cabin-boldItalic.fntdata"/><Relationship Id="rId21" Type="http://schemas.openxmlformats.org/officeDocument/2006/relationships/slide" Target="slides/slide16.xml"/><Relationship Id="rId43" Type="http://schemas.openxmlformats.org/officeDocument/2006/relationships/font" Target="fonts/Cabin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1ce16fbb1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1ce16fbb1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42ad3649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42ad3649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Aquí empezamos Karla y Marco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f42ad36496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f42ad36496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f42ad3649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f42ad3649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c61ba0e6a_1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0c61ba0e6a_1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Así mismo se pidi a los diputados que nos dijeran que otro problema creen relevante para el estado en estos momentos, aquí nos encotramos frente a respuestas mas fragmentadas, pues cada entrevistado otorgo respuestas diferentes…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c61ba0e6a_1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c61ba0e6a_1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0c61ba0e6a_1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0c61ba0e6a_1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42f0547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f42f0547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Así mismo se pidi a los diputados que nos dijeran que otro problema creen relevante para el estado en estos momentos, aquí nos encotramos frente a respuestas mas fragmentadas, pues cada entrevistado otorgo respuestas diferentes…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f42f0547d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f42f0547d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Así mismo se pidi a los diputados que nos dijeran que otro problema creen relevante para el estado en estos momentos, aquí nos encotramos frente a respuestas mas fragmentadas, pues cada entrevistado otorgo respuestas diferentes…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4314458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f4314458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0c61ba0e6a_1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0c61ba0e6a_1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Así mismo se pidi a los diputados que nos dijeran que otro problema creen relevante para el estado en estos momentos, aquí nos encotramos frente a respuestas mas fragmentadas, pues cada entrevistado otorgo respuestas diferentes…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57bf917bd_6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57bf917bd_6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e3755732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0e3755732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42ad3649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f42ad3649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0e3755732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0e3755732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0e3755732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0e3755732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b61f8822d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b61f8822d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 encuesto a los diputados de la actual legislatura sobre temas relacionados a su carrera profesional y política en general, y una de las preguntas clave fue la relacionada a los problemas del Estado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Encontramos que como primera opción la mayoria de los diputados contestaban que la corrupción y la inseguridad eran los dos principales problemas, como vemos solo el diputado del PAN contesto que la corrupción, mientras los demas partidos optaron por la corrupción.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0c61ba0e6a_1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0c61ba0e6a_1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 encuesto a los diputados de la actual legislatura sobre temas relacionados a su carrera profesional y política en general, y una de las preguntas clave fue la relacionada a los problemas del Estado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Encontramos que como primera opción la mayoria de los diputados contestaban que la corrupción y la inseguridad eran los dos principales problemas, como vemos solo el diputado del PAN contesto que la corrupción, mientras los demas partidos optaron por la corrupción.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f4314458d3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f4314458d3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 encuesto a los diputados de la actual legislatura sobre temas relacionados a su carrera profesional y política en general, y una de las preguntas clave fue la relacionada a los problemas del Estado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Encontramos que como primera opción la mayoria de los diputados contestaban que la corrupción y la inseguridad eran los dos principales problemas, como vemos solo el diputado del PAN contesto que la corrupción, mientras los demas partidos optaron por la corrupción.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b57bf917bd_6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b57bf917bd_6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b57bf917bd_6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b57bf917bd_6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5a667200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f5a667200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42ad364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f42ad364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En 2021, las profesiones más frecuentes para gobernador fueron: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DOCENTE O ACADÉMICO CON 33, EMPRESARIO CON 32, ABOGADO CON 14 Y MÉDICO 6.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EN 2022, la más presente es académico con 3, abogado con 2, empresario 1. Y las demás son varias, periodistas,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f5a66720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f5a66720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31ce16fbb1_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31ce16fbb1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c61ba0e6a_1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c61ba0e6a_1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En 2021, las profesiones más frecuentes para gobernador fueron: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DOCENTE O ACADÉMICO CON 33, EMPRESARIO CON 32, ABOGADO CON 14 Y MÉDICO 6.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EN 2022, la más presente es académico con 3, abogado con 2, empresario 1. Y las demás son varias, periodistas,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10653ea5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10653ea5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42ad3649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f42ad3649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42ad3649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42ad3649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42ad3649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f42ad3649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42ad36496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f42ad36496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26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575" y="0"/>
            <a:ext cx="56039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" y="3235974"/>
            <a:ext cx="438150" cy="35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500" y="3668025"/>
            <a:ext cx="438150" cy="34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000" y="4154875"/>
            <a:ext cx="438150" cy="46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20629" l="0" r="0" t="20629"/>
          <a:stretch/>
        </p:blipFill>
        <p:spPr>
          <a:xfrm>
            <a:off x="266700" y="4649825"/>
            <a:ext cx="733925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49425" y="4573626"/>
            <a:ext cx="441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observatorioelectoral.cucsh.udg.mx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812125" y="4066325"/>
            <a:ext cx="458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@Observatorio Político Electoral UdeG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812125" y="3198925"/>
            <a:ext cx="458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@ObsElectoralUDG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812125" y="3626925"/>
            <a:ext cx="458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@ObsElectoralUDG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311700" y="1263025"/>
            <a:ext cx="85206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Legislatura 2021-2024</a:t>
            </a:r>
            <a:endParaRPr b="1"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59" y="168625"/>
            <a:ext cx="8006476" cy="44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311700" y="1944600"/>
            <a:ext cx="85206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¿Qué hacen?</a:t>
            </a:r>
            <a:endParaRPr b="1"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Entrevistad@s Legislatura 2021-2024</a:t>
            </a:r>
            <a:endParaRPr b="1"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469325" y="58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Número de v</a:t>
            </a:r>
            <a:r>
              <a:rPr b="1" lang="it"/>
              <a:t>isitas a su distrito en un mes normal</a:t>
            </a:r>
            <a:endParaRPr b="1"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4">
            <a:alphaModFix/>
          </a:blip>
          <a:srcRect b="6660" l="0" r="0" t="6382"/>
          <a:stretch/>
        </p:blipFill>
        <p:spPr>
          <a:xfrm>
            <a:off x="448488" y="560575"/>
            <a:ext cx="8247027" cy="40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49" y="35150"/>
            <a:ext cx="6833625" cy="4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178" y="0"/>
            <a:ext cx="6964176" cy="464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438200" y="726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Ciudadan@s que recibe en citas personales en un mes</a:t>
            </a:r>
            <a:endParaRPr b="1"/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4">
            <a:alphaModFix/>
          </a:blip>
          <a:srcRect b="7433" l="0" r="0" t="5722"/>
          <a:stretch/>
        </p:blipFill>
        <p:spPr>
          <a:xfrm>
            <a:off x="791725" y="709775"/>
            <a:ext cx="7560550" cy="35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5652425" y="46599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Encuesta Diputaciones locales</a:t>
            </a:r>
            <a:endParaRPr b="1"/>
          </a:p>
        </p:txBody>
      </p:sp>
      <p:sp>
        <p:nvSpPr>
          <p:cNvPr id="182" name="Google Shape;182;p29"/>
          <p:cNvSpPr txBox="1"/>
          <p:nvPr>
            <p:ph type="title"/>
          </p:nvPr>
        </p:nvSpPr>
        <p:spPr>
          <a:xfrm>
            <a:off x="466275" y="4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it"/>
              <a:t>E-mails o llamadas recibidas en un mes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9"/>
          <p:cNvPicPr preferRelativeResize="0"/>
          <p:nvPr/>
        </p:nvPicPr>
        <p:blipFill rotWithShape="1">
          <a:blip r:embed="rId4">
            <a:alphaModFix/>
          </a:blip>
          <a:srcRect b="0" l="0" r="0" t="7595"/>
          <a:stretch/>
        </p:blipFill>
        <p:spPr>
          <a:xfrm>
            <a:off x="1007725" y="823525"/>
            <a:ext cx="7128575" cy="349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/>
        </p:nvSpPr>
        <p:spPr>
          <a:xfrm>
            <a:off x="311700" y="1944600"/>
            <a:ext cx="85206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¿Cómo representan?</a:t>
            </a:r>
            <a:endParaRPr b="1"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Entrevistad@s Legislatura 2021-2024</a:t>
            </a:r>
            <a:endParaRPr b="1"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550450" y="37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¿A quién representa como diputad@ local?</a:t>
            </a:r>
            <a:endParaRPr b="1"/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4">
            <a:alphaModFix/>
          </a:blip>
          <a:srcRect b="5949" l="0" r="0" t="5913"/>
          <a:stretch/>
        </p:blipFill>
        <p:spPr>
          <a:xfrm>
            <a:off x="606675" y="548388"/>
            <a:ext cx="7800052" cy="40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0" y="853325"/>
            <a:ext cx="9144000" cy="125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Línea de investigación:</a:t>
            </a:r>
            <a:endParaRPr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Élites políticas</a:t>
            </a:r>
            <a:endParaRPr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69" name="Google Shape;69;p14"/>
          <p:cNvSpPr txBox="1"/>
          <p:nvPr>
            <p:ph type="ctrTitle"/>
          </p:nvPr>
        </p:nvSpPr>
        <p:spPr>
          <a:xfrm>
            <a:off x="5155825" y="3251350"/>
            <a:ext cx="3636900" cy="15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lt1"/>
                </a:solidFill>
              </a:rPr>
              <a:t>Profesora: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lt1"/>
                </a:solidFill>
              </a:rPr>
              <a:t>Dra. Mónica Montaño Reyes</a:t>
            </a:r>
            <a:endParaRPr sz="20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88150" y="2887025"/>
            <a:ext cx="38385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lt1"/>
                </a:solidFill>
              </a:rPr>
              <a:t>Alumn@s: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lt1"/>
                </a:solidFill>
              </a:rPr>
              <a:t>Karla Orozco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lt1"/>
                </a:solidFill>
              </a:rPr>
              <a:t>Marco Antonio Mota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lt1"/>
                </a:solidFill>
              </a:rPr>
              <a:t>Esthela Osuna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lt1"/>
                </a:solidFill>
              </a:rPr>
              <a:t>Fernanda Serratos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311700" y="86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¿Qué garantiza una mejor representación?</a:t>
            </a:r>
            <a:endParaRPr b="1"/>
          </a:p>
        </p:txBody>
      </p:sp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400" y="694500"/>
            <a:ext cx="649720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2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/>
        </p:nvSpPr>
        <p:spPr>
          <a:xfrm>
            <a:off x="311700" y="1944600"/>
            <a:ext cx="85206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¿Qué opinan?</a:t>
            </a:r>
            <a:endParaRPr b="1"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Entrevistad@s Legislatura 2021-2024</a:t>
            </a:r>
            <a:endParaRPr b="1"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311700" y="156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Ubicación ideológica: 1 izquierda - - -  10 Derecha</a:t>
            </a:r>
            <a:endParaRPr b="1"/>
          </a:p>
        </p:txBody>
      </p:sp>
      <p:pic>
        <p:nvPicPr>
          <p:cNvPr id="215" name="Google Shape;215;p34"/>
          <p:cNvPicPr preferRelativeResize="0"/>
          <p:nvPr/>
        </p:nvPicPr>
        <p:blipFill rotWithShape="1">
          <a:blip r:embed="rId3">
            <a:alphaModFix/>
          </a:blip>
          <a:srcRect b="8617" l="0" r="0" t="7391"/>
          <a:stretch/>
        </p:blipFill>
        <p:spPr>
          <a:xfrm>
            <a:off x="468858" y="624250"/>
            <a:ext cx="8206291" cy="4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type="title"/>
          </p:nvPr>
        </p:nvSpPr>
        <p:spPr>
          <a:xfrm>
            <a:off x="381975" y="10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Apoya o no la disciplina partidista en los diputad@s</a:t>
            </a:r>
            <a:endParaRPr b="1"/>
          </a:p>
        </p:txBody>
      </p:sp>
      <p:pic>
        <p:nvPicPr>
          <p:cNvPr id="223" name="Google Shape;223;p35"/>
          <p:cNvPicPr preferRelativeResize="0"/>
          <p:nvPr/>
        </p:nvPicPr>
        <p:blipFill rotWithShape="1">
          <a:blip r:embed="rId3">
            <a:alphaModFix/>
          </a:blip>
          <a:srcRect b="11066" l="0" r="0" t="10942"/>
          <a:stretch/>
        </p:blipFill>
        <p:spPr>
          <a:xfrm>
            <a:off x="584075" y="723300"/>
            <a:ext cx="8060150" cy="36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pic>
        <p:nvPicPr>
          <p:cNvPr id="225" name="Google Shape;22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31" name="Google Shape;231;p36"/>
          <p:cNvSpPr txBox="1"/>
          <p:nvPr>
            <p:ph type="title"/>
          </p:nvPr>
        </p:nvSpPr>
        <p:spPr>
          <a:xfrm>
            <a:off x="311700" y="7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Nivel de corrupción percibida en Congreso Local</a:t>
            </a:r>
            <a:endParaRPr b="1"/>
          </a:p>
        </p:txBody>
      </p:sp>
      <p:pic>
        <p:nvPicPr>
          <p:cNvPr id="232" name="Google Shape;232;p36"/>
          <p:cNvPicPr preferRelativeResize="0"/>
          <p:nvPr/>
        </p:nvPicPr>
        <p:blipFill rotWithShape="1">
          <a:blip r:embed="rId4">
            <a:alphaModFix/>
          </a:blip>
          <a:srcRect b="6684" l="0" r="0" t="7508"/>
          <a:stretch/>
        </p:blipFill>
        <p:spPr>
          <a:xfrm>
            <a:off x="619500" y="661600"/>
            <a:ext cx="7905000" cy="39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40" name="Google Shape;240;p37"/>
          <p:cNvSpPr txBox="1"/>
          <p:nvPr>
            <p:ph type="title"/>
          </p:nvPr>
        </p:nvSpPr>
        <p:spPr>
          <a:xfrm>
            <a:off x="536550" y="114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Nivel de corrupción percibida entre empresarios</a:t>
            </a:r>
            <a:endParaRPr/>
          </a:p>
        </p:txBody>
      </p:sp>
      <p:pic>
        <p:nvPicPr>
          <p:cNvPr id="241" name="Google Shape;241;p37"/>
          <p:cNvPicPr preferRelativeResize="0"/>
          <p:nvPr/>
        </p:nvPicPr>
        <p:blipFill rotWithShape="1">
          <a:blip r:embed="rId4">
            <a:alphaModFix/>
          </a:blip>
          <a:srcRect b="5698" l="0" r="0" t="5672"/>
          <a:stretch/>
        </p:blipFill>
        <p:spPr>
          <a:xfrm>
            <a:off x="1090550" y="687475"/>
            <a:ext cx="6962900" cy="36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7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pic>
        <p:nvPicPr>
          <p:cNvPr id="243" name="Google Shape;24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49" name="Google Shape;249;p38"/>
          <p:cNvSpPr txBox="1"/>
          <p:nvPr>
            <p:ph type="title"/>
          </p:nvPr>
        </p:nvSpPr>
        <p:spPr>
          <a:xfrm>
            <a:off x="775475" y="86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Nivel de corrupción percibida entre la sociedad</a:t>
            </a:r>
            <a:endParaRPr/>
          </a:p>
        </p:txBody>
      </p:sp>
      <p:pic>
        <p:nvPicPr>
          <p:cNvPr id="250" name="Google Shape;25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725" y="659375"/>
            <a:ext cx="6762426" cy="39778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8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pic>
        <p:nvPicPr>
          <p:cNvPr id="252" name="Google Shape;25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/>
        </p:nvSpPr>
        <p:spPr>
          <a:xfrm>
            <a:off x="311700" y="1944600"/>
            <a:ext cx="85206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Conclusiones:</a:t>
            </a:r>
            <a:endParaRPr b="1"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63" name="Google Shape;263;p40"/>
          <p:cNvSpPr txBox="1"/>
          <p:nvPr>
            <p:ph idx="1" type="body"/>
          </p:nvPr>
        </p:nvSpPr>
        <p:spPr>
          <a:xfrm>
            <a:off x="401525" y="179375"/>
            <a:ext cx="8321400" cy="4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5750175" y="4657550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Encuesta Diputaciones Locales</a:t>
            </a:r>
            <a:endParaRPr b="1"/>
          </a:p>
        </p:txBody>
      </p:sp>
      <p:sp>
        <p:nvSpPr>
          <p:cNvPr id="265" name="Google Shape;265;p40"/>
          <p:cNvSpPr txBox="1"/>
          <p:nvPr>
            <p:ph idx="1" type="body"/>
          </p:nvPr>
        </p:nvSpPr>
        <p:spPr>
          <a:xfrm>
            <a:off x="311700" y="555100"/>
            <a:ext cx="8520600" cy="40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it" sz="2275">
                <a:solidFill>
                  <a:schemeClr val="dk1"/>
                </a:solidFill>
              </a:rPr>
              <a:t>Las y los diputados de nuestro Congreso Local:</a:t>
            </a:r>
            <a:endParaRPr b="1" sz="2275">
              <a:solidFill>
                <a:schemeClr val="dk1"/>
              </a:solidFill>
            </a:endParaRPr>
          </a:p>
          <a:p>
            <a:pPr indent="-373062" lvl="0" marL="4572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75"/>
              <a:buChar char="●"/>
            </a:pPr>
            <a:r>
              <a:rPr lang="it" sz="2275">
                <a:solidFill>
                  <a:schemeClr val="dk1"/>
                </a:solidFill>
              </a:rPr>
              <a:t>Tienen </a:t>
            </a:r>
            <a:r>
              <a:rPr b="1" lang="it" sz="2275">
                <a:solidFill>
                  <a:schemeClr val="dk1"/>
                </a:solidFill>
              </a:rPr>
              <a:t>escolaridad </a:t>
            </a:r>
            <a:r>
              <a:rPr lang="it" sz="2275">
                <a:solidFill>
                  <a:schemeClr val="dk1"/>
                </a:solidFill>
              </a:rPr>
              <a:t>superior y la mayoría estudió Derecho.</a:t>
            </a:r>
            <a:endParaRPr sz="2275">
              <a:solidFill>
                <a:schemeClr val="dk1"/>
              </a:solidFill>
            </a:endParaRPr>
          </a:p>
          <a:p>
            <a:pPr indent="-373062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Char char="●"/>
            </a:pPr>
            <a:r>
              <a:rPr lang="it" sz="2275">
                <a:solidFill>
                  <a:schemeClr val="dk1"/>
                </a:solidFill>
              </a:rPr>
              <a:t>La mayoría se ha dedicado a ejercer la carrera de </a:t>
            </a:r>
            <a:r>
              <a:rPr b="1" lang="it" sz="2275">
                <a:solidFill>
                  <a:schemeClr val="dk1"/>
                </a:solidFill>
              </a:rPr>
              <a:t>abogad</a:t>
            </a:r>
            <a:r>
              <a:rPr lang="it" sz="2275">
                <a:solidFill>
                  <a:schemeClr val="dk1"/>
                </a:solidFill>
              </a:rPr>
              <a:t>@, servidor público o empresario.</a:t>
            </a:r>
            <a:endParaRPr sz="2275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75">
              <a:solidFill>
                <a:schemeClr val="dk1"/>
              </a:solidFill>
            </a:endParaRPr>
          </a:p>
          <a:p>
            <a:pPr indent="-373062" lvl="0" marL="4572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75"/>
              <a:buChar char="●"/>
            </a:pPr>
            <a:r>
              <a:rPr lang="it" sz="2275">
                <a:solidFill>
                  <a:schemeClr val="dk1"/>
                </a:solidFill>
              </a:rPr>
              <a:t>Resaltan como tareas más frecuentes las de elaborar </a:t>
            </a:r>
            <a:r>
              <a:rPr b="1" lang="it" sz="2275">
                <a:solidFill>
                  <a:schemeClr val="dk1"/>
                </a:solidFill>
              </a:rPr>
              <a:t>legislación</a:t>
            </a:r>
            <a:r>
              <a:rPr lang="it" sz="2275">
                <a:solidFill>
                  <a:schemeClr val="dk1"/>
                </a:solidFill>
              </a:rPr>
              <a:t>, visitar su distrito y atender visitas personales de ciudadanos.</a:t>
            </a:r>
            <a:endParaRPr sz="2275">
              <a:solidFill>
                <a:schemeClr val="dk1"/>
              </a:solidFill>
            </a:endParaRPr>
          </a:p>
          <a:p>
            <a:pPr indent="-373062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Char char="●"/>
            </a:pPr>
            <a:r>
              <a:rPr lang="it" sz="2275">
                <a:solidFill>
                  <a:schemeClr val="dk1"/>
                </a:solidFill>
              </a:rPr>
              <a:t>La mayoría considera que se representa mejor si comparten la misma </a:t>
            </a:r>
            <a:r>
              <a:rPr b="1" lang="it" sz="2275">
                <a:solidFill>
                  <a:schemeClr val="dk1"/>
                </a:solidFill>
              </a:rPr>
              <a:t>ideología </a:t>
            </a:r>
            <a:r>
              <a:rPr lang="it" sz="2275">
                <a:solidFill>
                  <a:schemeClr val="dk1"/>
                </a:solidFill>
              </a:rPr>
              <a:t>con los ciudadanos</a:t>
            </a:r>
            <a:endParaRPr sz="227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71" name="Google Shape;271;p41"/>
          <p:cNvSpPr txBox="1"/>
          <p:nvPr>
            <p:ph idx="1" type="body"/>
          </p:nvPr>
        </p:nvSpPr>
        <p:spPr>
          <a:xfrm>
            <a:off x="401525" y="179375"/>
            <a:ext cx="8321400" cy="4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2" name="Google Shape;272;p41"/>
          <p:cNvSpPr txBox="1"/>
          <p:nvPr/>
        </p:nvSpPr>
        <p:spPr>
          <a:xfrm>
            <a:off x="5750175" y="4657550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Encuesta Diputaciones Locales</a:t>
            </a:r>
            <a:endParaRPr b="1"/>
          </a:p>
        </p:txBody>
      </p:sp>
      <p:sp>
        <p:nvSpPr>
          <p:cNvPr id="273" name="Google Shape;273;p41"/>
          <p:cNvSpPr txBox="1"/>
          <p:nvPr>
            <p:ph idx="1" type="body"/>
          </p:nvPr>
        </p:nvSpPr>
        <p:spPr>
          <a:xfrm>
            <a:off x="346825" y="179375"/>
            <a:ext cx="8520600" cy="44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it" sz="2275">
                <a:solidFill>
                  <a:schemeClr val="dk1"/>
                </a:solidFill>
              </a:rPr>
              <a:t>El 50% de los entrevistados </a:t>
            </a:r>
            <a:endParaRPr b="1" sz="2275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1" sz="2275">
              <a:solidFill>
                <a:schemeClr val="dk1"/>
              </a:solidFill>
            </a:endParaRPr>
          </a:p>
          <a:p>
            <a:pPr indent="-373062" lvl="0" marL="4572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75"/>
              <a:buChar char="●"/>
            </a:pPr>
            <a:r>
              <a:rPr lang="it" sz="2275">
                <a:solidFill>
                  <a:schemeClr val="dk1"/>
                </a:solidFill>
              </a:rPr>
              <a:t>Manifiesta representar </a:t>
            </a:r>
            <a:r>
              <a:rPr lang="it" sz="2275">
                <a:solidFill>
                  <a:schemeClr val="dk1"/>
                </a:solidFill>
              </a:rPr>
              <a:t>a </a:t>
            </a:r>
            <a:r>
              <a:rPr b="1" lang="it" sz="2275">
                <a:solidFill>
                  <a:schemeClr val="dk1"/>
                </a:solidFill>
              </a:rPr>
              <a:t>todos </a:t>
            </a:r>
            <a:r>
              <a:rPr lang="it" sz="2275">
                <a:solidFill>
                  <a:schemeClr val="dk1"/>
                </a:solidFill>
              </a:rPr>
              <a:t>los jaliscienses, más que al distrito o grupos sociales</a:t>
            </a:r>
            <a:endParaRPr sz="2275">
              <a:solidFill>
                <a:schemeClr val="dk1"/>
              </a:solidFill>
            </a:endParaRPr>
          </a:p>
          <a:p>
            <a:pPr indent="-373062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Char char="●"/>
            </a:pPr>
            <a:r>
              <a:rPr lang="it" sz="2275">
                <a:solidFill>
                  <a:schemeClr val="dk1"/>
                </a:solidFill>
              </a:rPr>
              <a:t>Se ubica en el </a:t>
            </a:r>
            <a:r>
              <a:rPr b="1" lang="it" sz="2275">
                <a:solidFill>
                  <a:schemeClr val="dk1"/>
                </a:solidFill>
              </a:rPr>
              <a:t>centro</a:t>
            </a:r>
            <a:r>
              <a:rPr lang="it" sz="2275">
                <a:solidFill>
                  <a:schemeClr val="dk1"/>
                </a:solidFill>
              </a:rPr>
              <a:t>, ni de izquierda ni de derecha</a:t>
            </a:r>
            <a:endParaRPr sz="2275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75">
              <a:solidFill>
                <a:schemeClr val="dk1"/>
              </a:solidFill>
            </a:endParaRPr>
          </a:p>
          <a:p>
            <a:pPr indent="-373062" lvl="0" marL="4572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75"/>
              <a:buChar char="●"/>
            </a:pPr>
            <a:r>
              <a:rPr lang="it" sz="2275">
                <a:solidFill>
                  <a:schemeClr val="dk1"/>
                </a:solidFill>
              </a:rPr>
              <a:t>Que la </a:t>
            </a:r>
            <a:r>
              <a:rPr b="1" lang="it" sz="2275">
                <a:solidFill>
                  <a:schemeClr val="dk1"/>
                </a:solidFill>
              </a:rPr>
              <a:t>disciplina </a:t>
            </a:r>
            <a:r>
              <a:rPr lang="it" sz="2275">
                <a:solidFill>
                  <a:schemeClr val="dk1"/>
                </a:solidFill>
              </a:rPr>
              <a:t>de voto de las y los diputados debe depender de ciertos temas</a:t>
            </a:r>
            <a:endParaRPr sz="2275">
              <a:solidFill>
                <a:schemeClr val="dk1"/>
              </a:solidFill>
            </a:endParaRPr>
          </a:p>
          <a:p>
            <a:pPr indent="-373062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Char char="●"/>
            </a:pPr>
            <a:r>
              <a:rPr lang="it" sz="2275">
                <a:solidFill>
                  <a:schemeClr val="dk1"/>
                </a:solidFill>
              </a:rPr>
              <a:t>Cree que hay mucha </a:t>
            </a:r>
            <a:r>
              <a:rPr b="1" lang="it" sz="2275">
                <a:solidFill>
                  <a:schemeClr val="dk1"/>
                </a:solidFill>
              </a:rPr>
              <a:t>corrupción </a:t>
            </a:r>
            <a:r>
              <a:rPr lang="it" sz="2275">
                <a:solidFill>
                  <a:schemeClr val="dk1"/>
                </a:solidFill>
              </a:rPr>
              <a:t>en el congreso de Jalisco, más que entre los empresarios o la sociedad en general</a:t>
            </a:r>
            <a:endParaRPr sz="2275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1" sz="2075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1" sz="2075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b="1" sz="207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401525" y="4773825"/>
            <a:ext cx="37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OBJETIVOS</a:t>
            </a:r>
            <a:endParaRPr b="1"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chemeClr val="dk1"/>
                </a:solidFill>
              </a:rPr>
              <a:t>Busca mejorar el conocimiento y la relación entre ciudadan@s, congreso de Jalisco y diputad@s locales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chemeClr val="dk1"/>
                </a:solidFill>
              </a:rPr>
              <a:t>Realizar actividades de Difusión y de Investigación Académica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79" name="Google Shape;279;p42"/>
          <p:cNvSpPr txBox="1"/>
          <p:nvPr>
            <p:ph idx="1" type="body"/>
          </p:nvPr>
        </p:nvSpPr>
        <p:spPr>
          <a:xfrm>
            <a:off x="401525" y="179375"/>
            <a:ext cx="8321400" cy="4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0" name="Google Shape;280;p42"/>
          <p:cNvSpPr txBox="1"/>
          <p:nvPr/>
        </p:nvSpPr>
        <p:spPr>
          <a:xfrm>
            <a:off x="5750175" y="4657550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Encuesta Diputaciones Locales</a:t>
            </a:r>
            <a:endParaRPr b="1"/>
          </a:p>
        </p:txBody>
      </p:sp>
      <p:sp>
        <p:nvSpPr>
          <p:cNvPr id="281" name="Google Shape;281;p42"/>
          <p:cNvSpPr txBox="1"/>
          <p:nvPr>
            <p:ph idx="1" type="body"/>
          </p:nvPr>
        </p:nvSpPr>
        <p:spPr>
          <a:xfrm>
            <a:off x="311700" y="512950"/>
            <a:ext cx="8520600" cy="41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chemeClr val="dk1"/>
                </a:solidFill>
              </a:rPr>
              <a:t>Invitamos a más diputad@s a responder la encuesta para acercarlos a l@s ciudadan@s</a:t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575" y="0"/>
            <a:ext cx="56039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" y="3159774"/>
            <a:ext cx="438150" cy="35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500" y="3591825"/>
            <a:ext cx="438150" cy="34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000" y="4002475"/>
            <a:ext cx="438150" cy="46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250" y="3114425"/>
            <a:ext cx="2209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250" y="3542446"/>
            <a:ext cx="24765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925" y="4421225"/>
            <a:ext cx="733925" cy="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3"/>
          <p:cNvSpPr txBox="1"/>
          <p:nvPr/>
        </p:nvSpPr>
        <p:spPr>
          <a:xfrm>
            <a:off x="924425" y="4599238"/>
            <a:ext cx="442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observatorioelectoral.cucsh.udg.mx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43"/>
          <p:cNvSpPr txBox="1"/>
          <p:nvPr/>
        </p:nvSpPr>
        <p:spPr>
          <a:xfrm>
            <a:off x="812125" y="3990125"/>
            <a:ext cx="458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@Observatorio Político Electoral UdeG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401525" y="4773825"/>
            <a:ext cx="37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RESULTADOS</a:t>
            </a:r>
            <a:endParaRPr b="1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chemeClr val="dk1"/>
                </a:solidFill>
              </a:rPr>
              <a:t>R</a:t>
            </a:r>
            <a:r>
              <a:rPr b="1" lang="it" sz="2500">
                <a:solidFill>
                  <a:schemeClr val="dk1"/>
                </a:solidFill>
              </a:rPr>
              <a:t>evisión de 38 trayectorias y producción legislativa de los diputados y diputadas de Jalisco</a:t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" sz="2500">
                <a:solidFill>
                  <a:schemeClr val="dk1"/>
                </a:solidFill>
              </a:rPr>
              <a:t>Encuestas a diputad@s de la Legislatura 2021-2024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991450" y="4627425"/>
            <a:ext cx="30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Encuesta Diputaciones locales</a:t>
            </a:r>
            <a:endParaRPr b="1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311700" y="1944600"/>
            <a:ext cx="85206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¿Quiénes son?</a:t>
            </a:r>
            <a:endParaRPr b="1"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38 Diputad@s Locales</a:t>
            </a:r>
            <a:endParaRPr b="1"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Legislatura 2021-2024</a:t>
            </a:r>
            <a:endParaRPr b="1"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Nivel educativo 38 diputadas y diputados de Jalisco</a:t>
            </a:r>
            <a:endParaRPr b="1"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0" r="0" t="6358"/>
          <a:stretch/>
        </p:blipFill>
        <p:spPr>
          <a:xfrm>
            <a:off x="859213" y="969675"/>
            <a:ext cx="7425573" cy="40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5991450" y="4627425"/>
            <a:ext cx="267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Diputaciones locales</a:t>
            </a:r>
            <a:endParaRPr b="1"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4032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Profesión de</a:t>
            </a:r>
            <a:r>
              <a:rPr b="1" lang="it"/>
              <a:t> 38 diputad@s de Jalisco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4727" l="0" r="0" t="6909"/>
          <a:stretch/>
        </p:blipFill>
        <p:spPr>
          <a:xfrm>
            <a:off x="403225" y="532013"/>
            <a:ext cx="8120026" cy="421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5991450" y="4627425"/>
            <a:ext cx="267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Diputaciones locales</a:t>
            </a:r>
            <a:endParaRPr b="1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234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it"/>
              <a:t>Carrera cursada </a:t>
            </a:r>
            <a:r>
              <a:rPr b="1" lang="it"/>
              <a:t>de 38 diputad@s de Jalisco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3080" l="0" r="0" t="6060"/>
          <a:stretch/>
        </p:blipFill>
        <p:spPr>
          <a:xfrm>
            <a:off x="883033" y="743700"/>
            <a:ext cx="7205968" cy="385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5991450" y="4627425"/>
            <a:ext cx="267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Diputaciones locales</a:t>
            </a:r>
            <a:endParaRPr b="1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182700"/>
            <a:ext cx="87153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Experiencia acumulada de l@s 38 diputad@s</a:t>
            </a:r>
            <a:endParaRPr b="1"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8247" l="0" r="0" t="6725"/>
          <a:stretch/>
        </p:blipFill>
        <p:spPr>
          <a:xfrm>
            <a:off x="787001" y="710150"/>
            <a:ext cx="7671200" cy="38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5991450" y="4627425"/>
            <a:ext cx="267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Diputaciones locales</a:t>
            </a:r>
            <a:endParaRPr b="1"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975" y="4659925"/>
            <a:ext cx="43602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