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sldIdLst>
    <p:sldId id="341" r:id="rId2"/>
    <p:sldId id="342" r:id="rId3"/>
    <p:sldId id="352" r:id="rId4"/>
    <p:sldId id="354" r:id="rId5"/>
    <p:sldId id="346" r:id="rId6"/>
    <p:sldId id="347" r:id="rId7"/>
    <p:sldId id="348" r:id="rId8"/>
    <p:sldId id="349" r:id="rId9"/>
    <p:sldId id="350" r:id="rId10"/>
    <p:sldId id="351" r:id="rId11"/>
    <p:sldId id="345" r:id="rId12"/>
    <p:sldId id="355" r:id="rId13"/>
    <p:sldId id="290" r:id="rId14"/>
    <p:sldId id="287" r:id="rId15"/>
    <p:sldId id="288" r:id="rId16"/>
    <p:sldId id="289" r:id="rId17"/>
    <p:sldId id="343" r:id="rId18"/>
    <p:sldId id="344" r:id="rId19"/>
  </p:sldIdLst>
  <p:sldSz cx="12060238" cy="70199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1" userDrawn="1">
          <p15:clr>
            <a:srgbClr val="A4A3A4"/>
          </p15:clr>
        </p15:guide>
        <p15:guide id="2" pos="37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6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88" autoAdjust="0"/>
    <p:restoredTop sz="93692" autoAdjust="0"/>
  </p:normalViewPr>
  <p:slideViewPr>
    <p:cSldViewPr snapToGrid="0">
      <p:cViewPr varScale="1">
        <p:scale>
          <a:sx n="67" d="100"/>
          <a:sy n="67" d="100"/>
        </p:scale>
        <p:origin x="762" y="72"/>
      </p:cViewPr>
      <p:guideLst>
        <p:guide orient="horz" pos="2211"/>
        <p:guide pos="379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'PRIMERAS PLANAS'!$F$13</c:f>
              <c:strCache>
                <c:ptCount val="1"/>
                <c:pt idx="0">
                  <c:v>EL INFORMADOR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'PRIMERAS PLANAS'!$G$12:$K$12</c:f>
              <c:strCache>
                <c:ptCount val="5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</c:strCache>
            </c:strRef>
          </c:cat>
          <c:val>
            <c:numRef>
              <c:f>'PRIMERAS PLANAS'!$G$13:$K$13</c:f>
              <c:numCache>
                <c:formatCode>General</c:formatCode>
                <c:ptCount val="5"/>
                <c:pt idx="0">
                  <c:v>24</c:v>
                </c:pt>
                <c:pt idx="1">
                  <c:v>7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8C-4B71-B1D7-746023ACC699}"/>
            </c:ext>
          </c:extLst>
        </c:ser>
        <c:ser>
          <c:idx val="1"/>
          <c:order val="1"/>
          <c:tx>
            <c:strRef>
              <c:f>'PRIMERAS PLANAS'!$F$14</c:f>
              <c:strCache>
                <c:ptCount val="1"/>
                <c:pt idx="0">
                  <c:v>MILENIO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'PRIMERAS PLANAS'!$G$12:$K$12</c:f>
              <c:strCache>
                <c:ptCount val="5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</c:strCache>
            </c:strRef>
          </c:cat>
          <c:val>
            <c:numRef>
              <c:f>'PRIMERAS PLANAS'!$G$14:$K$14</c:f>
              <c:numCache>
                <c:formatCode>General</c:formatCode>
                <c:ptCount val="5"/>
                <c:pt idx="0">
                  <c:v>16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8C-4B71-B1D7-746023ACC699}"/>
            </c:ext>
          </c:extLst>
        </c:ser>
        <c:ser>
          <c:idx val="2"/>
          <c:order val="2"/>
          <c:tx>
            <c:strRef>
              <c:f>'PRIMERAS PLANAS'!$F$15</c:f>
              <c:strCache>
                <c:ptCount val="1"/>
                <c:pt idx="0">
                  <c:v>MURAL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'PRIMERAS PLANAS'!$G$12:$K$12</c:f>
              <c:strCache>
                <c:ptCount val="5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</c:strCache>
            </c:strRef>
          </c:cat>
          <c:val>
            <c:numRef>
              <c:f>'PRIMERAS PLANAS'!$G$15:$K$15</c:f>
              <c:numCache>
                <c:formatCode>General</c:formatCode>
                <c:ptCount val="5"/>
                <c:pt idx="0">
                  <c:v>8</c:v>
                </c:pt>
                <c:pt idx="1">
                  <c:v>14</c:v>
                </c:pt>
                <c:pt idx="2">
                  <c:v>1</c:v>
                </c:pt>
                <c:pt idx="3">
                  <c:v>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58C-4B71-B1D7-746023ACC699}"/>
            </c:ext>
          </c:extLst>
        </c:ser>
        <c:ser>
          <c:idx val="3"/>
          <c:order val="3"/>
          <c:tx>
            <c:strRef>
              <c:f>'PRIMERAS PLANAS'!$F$16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'PRIMERAS PLANAS'!$G$12:$K$12</c:f>
              <c:strCache>
                <c:ptCount val="5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</c:strCache>
            </c:strRef>
          </c:cat>
          <c:val>
            <c:numRef>
              <c:f>'PRIMERAS PLANAS'!$G$16:$K$16</c:f>
              <c:numCache>
                <c:formatCode>General</c:formatCode>
                <c:ptCount val="5"/>
                <c:pt idx="0">
                  <c:v>7</c:v>
                </c:pt>
                <c:pt idx="1">
                  <c:v>17</c:v>
                </c:pt>
                <c:pt idx="2">
                  <c:v>2</c:v>
                </c:pt>
                <c:pt idx="3">
                  <c:v>0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58C-4B71-B1D7-746023ACC699}"/>
            </c:ext>
          </c:extLst>
        </c:ser>
        <c:ser>
          <c:idx val="4"/>
          <c:order val="4"/>
          <c:tx>
            <c:strRef>
              <c:f>'PRIMERAS PLANAS'!$F$17</c:f>
              <c:strCache>
                <c:ptCount val="1"/>
                <c:pt idx="0">
                  <c:v>EL OCCIDENTAL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'PRIMERAS PLANAS'!$G$12:$K$12</c:f>
              <c:strCache>
                <c:ptCount val="5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</c:strCache>
            </c:strRef>
          </c:cat>
          <c:val>
            <c:numRef>
              <c:f>'PRIMERAS PLANAS'!$G$17:$K$17</c:f>
              <c:numCache>
                <c:formatCode>General</c:formatCode>
                <c:ptCount val="5"/>
                <c:pt idx="0">
                  <c:v>10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8C-4B71-B1D7-746023ACC6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23348072"/>
        <c:axId val="623341512"/>
      </c:barChart>
      <c:catAx>
        <c:axId val="623348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623341512"/>
        <c:crosses val="autoZero"/>
        <c:auto val="1"/>
        <c:lblAlgn val="ctr"/>
        <c:lblOffset val="100"/>
        <c:noMultiLvlLbl val="0"/>
      </c:catAx>
      <c:valAx>
        <c:axId val="623341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r>
                  <a:rPr lang="es-MX"/>
                  <a:t>TOTAL DE NOTAS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bin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623348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Cabin"/>
        </a:defRPr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'PÁGINA EDITORIAL'!$F$13</c:f>
              <c:strCache>
                <c:ptCount val="1"/>
                <c:pt idx="0">
                  <c:v>EL INFORMADOR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'PÁGINA EDITORIAL'!$G$12:$L$12</c:f>
              <c:strCache>
                <c:ptCount val="6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'PÁGINA EDITORIAL'!$G$13:$L$13</c:f>
              <c:numCache>
                <c:formatCode>General</c:formatCode>
                <c:ptCount val="6"/>
                <c:pt idx="0">
                  <c:v>13</c:v>
                </c:pt>
                <c:pt idx="1">
                  <c:v>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D4-4D68-A097-224D6C336542}"/>
            </c:ext>
          </c:extLst>
        </c:ser>
        <c:ser>
          <c:idx val="1"/>
          <c:order val="1"/>
          <c:tx>
            <c:strRef>
              <c:f>'PÁGINA EDITORIAL'!$F$14</c:f>
              <c:strCache>
                <c:ptCount val="1"/>
                <c:pt idx="0">
                  <c:v>MILENIO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'PÁGINA EDITORIAL'!$G$12:$L$12</c:f>
              <c:strCache>
                <c:ptCount val="6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'PÁGINA EDITORIAL'!$G$14:$L$14</c:f>
              <c:numCache>
                <c:formatCode>General</c:formatCode>
                <c:ptCount val="6"/>
                <c:pt idx="0">
                  <c:v>15</c:v>
                </c:pt>
                <c:pt idx="1">
                  <c:v>3</c:v>
                </c:pt>
                <c:pt idx="2">
                  <c:v>0</c:v>
                </c:pt>
                <c:pt idx="3">
                  <c:v>1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D4-4D68-A097-224D6C336542}"/>
            </c:ext>
          </c:extLst>
        </c:ser>
        <c:ser>
          <c:idx val="2"/>
          <c:order val="2"/>
          <c:tx>
            <c:strRef>
              <c:f>'PÁGINA EDITORIAL'!$F$15</c:f>
              <c:strCache>
                <c:ptCount val="1"/>
                <c:pt idx="0">
                  <c:v>MURAL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'PÁGINA EDITORIAL'!$G$12:$L$12</c:f>
              <c:strCache>
                <c:ptCount val="6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'PÁGINA EDITORIAL'!$G$15:$L$15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D4-4D68-A097-224D6C336542}"/>
            </c:ext>
          </c:extLst>
        </c:ser>
        <c:ser>
          <c:idx val="3"/>
          <c:order val="3"/>
          <c:tx>
            <c:strRef>
              <c:f>'PÁGINA EDITORIAL'!$F$16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'PÁGINA EDITORIAL'!$G$12:$L$12</c:f>
              <c:strCache>
                <c:ptCount val="6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'PÁGINA EDITORIAL'!$G$16:$L$16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0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D4-4D68-A097-224D6C336542}"/>
            </c:ext>
          </c:extLst>
        </c:ser>
        <c:ser>
          <c:idx val="4"/>
          <c:order val="4"/>
          <c:tx>
            <c:strRef>
              <c:f>'PÁGINA EDITORIAL'!$F$17</c:f>
              <c:strCache>
                <c:ptCount val="1"/>
                <c:pt idx="0">
                  <c:v>EL OCCIDENTAL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'PÁGINA EDITORIAL'!$G$12:$L$12</c:f>
              <c:strCache>
                <c:ptCount val="6"/>
                <c:pt idx="0">
                  <c:v>POLÍTICA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'PÁGINA EDITORIAL'!$G$17:$L$17</c:f>
              <c:numCache>
                <c:formatCode>General</c:formatCode>
                <c:ptCount val="6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6D4-4D68-A097-224D6C3365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1993088"/>
        <c:axId val="491993416"/>
      </c:barChart>
      <c:catAx>
        <c:axId val="491993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491993416"/>
        <c:crosses val="autoZero"/>
        <c:auto val="1"/>
        <c:lblAlgn val="ctr"/>
        <c:lblOffset val="100"/>
        <c:noMultiLvlLbl val="0"/>
      </c:catAx>
      <c:valAx>
        <c:axId val="491993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r>
                  <a:rPr lang="es-MX"/>
                  <a:t>TOTAL DE COLUMNAS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bin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49199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Cabin"/>
        </a:defRPr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'ESTUDIO DE MEDIOS'!$A$4</c:f>
              <c:strCache>
                <c:ptCount val="1"/>
                <c:pt idx="0">
                  <c:v>EL INFORMADOR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MEDIOS'!$B$3:$C$3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'ESTUDIO DE MEDIOS'!$B$4:$C$4</c:f>
              <c:numCache>
                <c:formatCode>General</c:formatCode>
                <c:ptCount val="2"/>
                <c:pt idx="0">
                  <c:v>1053</c:v>
                </c:pt>
                <c:pt idx="1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AF-4C19-A1EC-201FBA9193C4}"/>
            </c:ext>
          </c:extLst>
        </c:ser>
        <c:ser>
          <c:idx val="1"/>
          <c:order val="1"/>
          <c:tx>
            <c:strRef>
              <c:f>'ESTUDIO DE MEDIOS'!$A$5</c:f>
              <c:strCache>
                <c:ptCount val="1"/>
                <c:pt idx="0">
                  <c:v>MILENIO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MEDIOS'!$B$3:$C$3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'ESTUDIO DE MEDIOS'!$B$5:$C$5</c:f>
              <c:numCache>
                <c:formatCode>General</c:formatCode>
                <c:ptCount val="2"/>
                <c:pt idx="0">
                  <c:v>473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F-4C19-A1EC-201FBA9193C4}"/>
            </c:ext>
          </c:extLst>
        </c:ser>
        <c:ser>
          <c:idx val="2"/>
          <c:order val="2"/>
          <c:tx>
            <c:strRef>
              <c:f>'ESTUDIO DE MEDIOS'!$A$6</c:f>
              <c:strCache>
                <c:ptCount val="1"/>
                <c:pt idx="0">
                  <c:v>MURAL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MEDIOS'!$B$3:$C$3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'ESTUDIO DE MEDIOS'!$B$6:$C$6</c:f>
              <c:numCache>
                <c:formatCode>General</c:formatCode>
                <c:ptCount val="2"/>
                <c:pt idx="0">
                  <c:v>401</c:v>
                </c:pt>
                <c:pt idx="1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6AF-4C19-A1EC-201FBA9193C4}"/>
            </c:ext>
          </c:extLst>
        </c:ser>
        <c:ser>
          <c:idx val="3"/>
          <c:order val="3"/>
          <c:tx>
            <c:strRef>
              <c:f>'ESTUDIO DE MEDIOS'!$A$7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MEDIOS'!$B$3:$C$3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'ESTUDIO DE MEDIOS'!$B$7:$C$7</c:f>
              <c:numCache>
                <c:formatCode>General</c:formatCode>
                <c:ptCount val="2"/>
                <c:pt idx="0">
                  <c:v>152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AF-4C19-A1EC-201FBA9193C4}"/>
            </c:ext>
          </c:extLst>
        </c:ser>
        <c:ser>
          <c:idx val="4"/>
          <c:order val="4"/>
          <c:tx>
            <c:strRef>
              <c:f>'ESTUDIO DE MEDIOS'!$A$8</c:f>
              <c:strCache>
                <c:ptCount val="1"/>
                <c:pt idx="0">
                  <c:v>EL OCCIDENTAL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MEDIOS'!$B$3:$C$3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'ESTUDIO DE MEDIOS'!$B$8:$C$8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4-76AF-4C19-A1EC-201FBA9193C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5123024"/>
        <c:axId val="365123352"/>
      </c:barChart>
      <c:catAx>
        <c:axId val="365123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365123352"/>
        <c:crosses val="autoZero"/>
        <c:auto val="1"/>
        <c:lblAlgn val="ctr"/>
        <c:lblOffset val="100"/>
        <c:noMultiLvlLbl val="0"/>
      </c:catAx>
      <c:valAx>
        <c:axId val="365123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r>
                  <a:rPr lang="es-MX" b="1" dirty="0"/>
                  <a:t>TOTAL DE COLUMNAS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bin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365123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Cabin"/>
        </a:defRPr>
      </a:pPr>
      <a:endParaRPr lang="es-MX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'ESTUDIO DE MEDIOS'!$E$4</c:f>
              <c:strCache>
                <c:ptCount val="1"/>
                <c:pt idx="0">
                  <c:v>EL INFORMADOR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MEDIOS'!$F$3:$K$3</c:f>
              <c:strCache>
                <c:ptCount val="6"/>
                <c:pt idx="0">
                  <c:v>POLÍTICO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'ESTUDIO DE MEDIOS'!$F$4:$K$4</c:f>
              <c:numCache>
                <c:formatCode>General</c:formatCode>
                <c:ptCount val="6"/>
                <c:pt idx="0">
                  <c:v>21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37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71-4B49-8CFB-3E493A9E8568}"/>
            </c:ext>
          </c:extLst>
        </c:ser>
        <c:ser>
          <c:idx val="1"/>
          <c:order val="1"/>
          <c:tx>
            <c:strRef>
              <c:f>'ESTUDIO DE MEDIOS'!$E$5</c:f>
              <c:strCache>
                <c:ptCount val="1"/>
                <c:pt idx="0">
                  <c:v>MILENIO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MEDIOS'!$F$3:$K$3</c:f>
              <c:strCache>
                <c:ptCount val="6"/>
                <c:pt idx="0">
                  <c:v>POLÍTICO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'ESTUDIO DE MEDIOS'!$F$5:$K$5</c:f>
              <c:numCache>
                <c:formatCode>General</c:formatCode>
                <c:ptCount val="6"/>
                <c:pt idx="0">
                  <c:v>19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32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71-4B49-8CFB-3E493A9E8568}"/>
            </c:ext>
          </c:extLst>
        </c:ser>
        <c:ser>
          <c:idx val="2"/>
          <c:order val="2"/>
          <c:tx>
            <c:strRef>
              <c:f>'ESTUDIO DE MEDIOS'!$E$6</c:f>
              <c:strCache>
                <c:ptCount val="1"/>
                <c:pt idx="0">
                  <c:v>MURAL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MEDIOS'!$F$3:$K$3</c:f>
              <c:strCache>
                <c:ptCount val="6"/>
                <c:pt idx="0">
                  <c:v>POLÍTICO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'ESTUDIO DE MEDIOS'!$F$6:$K$6</c:f>
              <c:numCache>
                <c:formatCode>General</c:formatCode>
                <c:ptCount val="6"/>
                <c:pt idx="0">
                  <c:v>70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71-4B49-8CFB-3E493A9E8568}"/>
            </c:ext>
          </c:extLst>
        </c:ser>
        <c:ser>
          <c:idx val="3"/>
          <c:order val="3"/>
          <c:tx>
            <c:strRef>
              <c:f>'ESTUDIO DE MEDIOS'!$E$7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MEDIOS'!$F$3:$K$3</c:f>
              <c:strCache>
                <c:ptCount val="6"/>
                <c:pt idx="0">
                  <c:v>POLÍTICO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'ESTUDIO DE MEDIOS'!$F$7:$K$7</c:f>
              <c:numCache>
                <c:formatCode>General</c:formatCode>
                <c:ptCount val="6"/>
                <c:pt idx="0">
                  <c:v>25</c:v>
                </c:pt>
                <c:pt idx="1">
                  <c:v>10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71-4B49-8CFB-3E493A9E8568}"/>
            </c:ext>
          </c:extLst>
        </c:ser>
        <c:ser>
          <c:idx val="4"/>
          <c:order val="4"/>
          <c:tx>
            <c:strRef>
              <c:f>'ESTUDIO DE MEDIOS'!$E$8</c:f>
              <c:strCache>
                <c:ptCount val="1"/>
                <c:pt idx="0">
                  <c:v>EL OCCIDENTAL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MEDIOS'!$F$3:$K$3</c:f>
              <c:strCache>
                <c:ptCount val="6"/>
                <c:pt idx="0">
                  <c:v>POLÍTICO</c:v>
                </c:pt>
                <c:pt idx="1">
                  <c:v>SEGURIDAD</c:v>
                </c:pt>
                <c:pt idx="2">
                  <c:v>ECONOMÍA</c:v>
                </c:pt>
                <c:pt idx="3">
                  <c:v>SALUD</c:v>
                </c:pt>
                <c:pt idx="4">
                  <c:v>CULTURA</c:v>
                </c:pt>
                <c:pt idx="5">
                  <c:v>SOCIAL</c:v>
                </c:pt>
              </c:strCache>
            </c:strRef>
          </c:cat>
          <c:val>
            <c:numRef>
              <c:f>'ESTUDIO DE MEDIOS'!$F$8:$K$8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4-9B71-4B49-8CFB-3E493A9E856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88056720"/>
        <c:axId val="488063936"/>
      </c:barChart>
      <c:catAx>
        <c:axId val="488056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488063936"/>
        <c:crosses val="autoZero"/>
        <c:auto val="1"/>
        <c:lblAlgn val="ctr"/>
        <c:lblOffset val="100"/>
        <c:noMultiLvlLbl val="0"/>
      </c:catAx>
      <c:valAx>
        <c:axId val="48806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r>
                  <a:rPr lang="es-MX"/>
                  <a:t>TOTAL DE COLUMNAS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bin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488056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Cabin"/>
        </a:defRPr>
      </a:pPr>
      <a:endParaRPr lang="es-MX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'ESTUDIO DE MEDIOS'!$M$4</c:f>
              <c:strCache>
                <c:ptCount val="1"/>
                <c:pt idx="0">
                  <c:v>EL INFORMADOR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MEDIOS'!$N$3:$O$3</c:f>
              <c:strCache>
                <c:ptCount val="2"/>
                <c:pt idx="0">
                  <c:v>LOCAL</c:v>
                </c:pt>
                <c:pt idx="1">
                  <c:v>NACIONAL</c:v>
                </c:pt>
              </c:strCache>
            </c:strRef>
          </c:cat>
          <c:val>
            <c:numRef>
              <c:f>'ESTUDIO DE MEDIOS'!$N$4:$O$4</c:f>
              <c:numCache>
                <c:formatCode>General</c:formatCode>
                <c:ptCount val="2"/>
                <c:pt idx="0">
                  <c:v>49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D-459C-8396-E962EA4316A0}"/>
            </c:ext>
          </c:extLst>
        </c:ser>
        <c:ser>
          <c:idx val="1"/>
          <c:order val="1"/>
          <c:tx>
            <c:strRef>
              <c:f>'ESTUDIO DE MEDIOS'!$M$5</c:f>
              <c:strCache>
                <c:ptCount val="1"/>
                <c:pt idx="0">
                  <c:v>MILENIO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MEDIOS'!$N$3:$O$3</c:f>
              <c:strCache>
                <c:ptCount val="2"/>
                <c:pt idx="0">
                  <c:v>LOCAL</c:v>
                </c:pt>
                <c:pt idx="1">
                  <c:v>NACIONAL</c:v>
                </c:pt>
              </c:strCache>
            </c:strRef>
          </c:cat>
          <c:val>
            <c:numRef>
              <c:f>'ESTUDIO DE MEDIOS'!$N$5:$O$5</c:f>
              <c:numCache>
                <c:formatCode>General</c:formatCode>
                <c:ptCount val="2"/>
                <c:pt idx="0">
                  <c:v>0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D-459C-8396-E962EA4316A0}"/>
            </c:ext>
          </c:extLst>
        </c:ser>
        <c:ser>
          <c:idx val="2"/>
          <c:order val="2"/>
          <c:tx>
            <c:strRef>
              <c:f>'ESTUDIO DE MEDIOS'!$M$6</c:f>
              <c:strCache>
                <c:ptCount val="1"/>
                <c:pt idx="0">
                  <c:v>MURAL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MEDIOS'!$N$3:$O$3</c:f>
              <c:strCache>
                <c:ptCount val="2"/>
                <c:pt idx="0">
                  <c:v>LOCAL</c:v>
                </c:pt>
                <c:pt idx="1">
                  <c:v>NACIONAL</c:v>
                </c:pt>
              </c:strCache>
            </c:strRef>
          </c:cat>
          <c:val>
            <c:numRef>
              <c:f>'ESTUDIO DE MEDIOS'!$N$6:$O$6</c:f>
              <c:numCache>
                <c:formatCode>General</c:formatCode>
                <c:ptCount val="2"/>
                <c:pt idx="0">
                  <c:v>32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3D-459C-8396-E962EA4316A0}"/>
            </c:ext>
          </c:extLst>
        </c:ser>
        <c:ser>
          <c:idx val="3"/>
          <c:order val="3"/>
          <c:tx>
            <c:strRef>
              <c:f>'ESTUDIO DE MEDIOS'!$M$7</c:f>
              <c:strCache>
                <c:ptCount val="1"/>
                <c:pt idx="0">
                  <c:v>NTR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MEDIOS'!$N$3:$O$3</c:f>
              <c:strCache>
                <c:ptCount val="2"/>
                <c:pt idx="0">
                  <c:v>LOCAL</c:v>
                </c:pt>
                <c:pt idx="1">
                  <c:v>NACIONAL</c:v>
                </c:pt>
              </c:strCache>
            </c:strRef>
          </c:cat>
          <c:val>
            <c:numRef>
              <c:f>'ESTUDIO DE MEDIOS'!$N$7:$O$7</c:f>
              <c:numCache>
                <c:formatCode>General</c:formatCode>
                <c:ptCount val="2"/>
                <c:pt idx="0">
                  <c:v>10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3D-459C-8396-E962EA4316A0}"/>
            </c:ext>
          </c:extLst>
        </c:ser>
        <c:ser>
          <c:idx val="4"/>
          <c:order val="4"/>
          <c:tx>
            <c:strRef>
              <c:f>'ESTUDIO DE MEDIOS'!$M$8</c:f>
              <c:strCache>
                <c:ptCount val="1"/>
                <c:pt idx="0">
                  <c:v>EL OCCIDENTAL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endParaRPr lang="es-MX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'ESTUDIO DE MEDIOS'!$N$3:$O$3</c:f>
              <c:strCache>
                <c:ptCount val="2"/>
                <c:pt idx="0">
                  <c:v>LOCAL</c:v>
                </c:pt>
                <c:pt idx="1">
                  <c:v>NACIONAL</c:v>
                </c:pt>
              </c:strCache>
            </c:strRef>
          </c:cat>
          <c:val>
            <c:numRef>
              <c:f>'ESTUDIO DE MEDIOS'!$N$8:$O$8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4-643D-459C-8396-E962EA4316A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621796928"/>
        <c:axId val="621793648"/>
      </c:barChart>
      <c:catAx>
        <c:axId val="621796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621793648"/>
        <c:crosses val="autoZero"/>
        <c:auto val="1"/>
        <c:lblAlgn val="ctr"/>
        <c:lblOffset val="100"/>
        <c:noMultiLvlLbl val="0"/>
      </c:catAx>
      <c:valAx>
        <c:axId val="621793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bin"/>
                    <a:ea typeface="+mn-ea"/>
                    <a:cs typeface="+mn-cs"/>
                  </a:defRPr>
                </a:pPr>
                <a:r>
                  <a:rPr lang="es-MX" dirty="0">
                    <a:solidFill>
                      <a:schemeClr val="tx1"/>
                    </a:solidFill>
                  </a:rPr>
                  <a:t>TOTAL DE COLUMNAS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Cabin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abin"/>
                <a:ea typeface="+mn-ea"/>
                <a:cs typeface="+mn-cs"/>
              </a:defRPr>
            </a:pPr>
            <a:endParaRPr lang="es-MX"/>
          </a:p>
        </c:txPr>
        <c:crossAx val="621796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Cabin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AC3F55-B1FF-4E6F-AC53-030924EA07AA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1143000"/>
            <a:ext cx="5299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5AFE7-AAF1-489B-A40A-9297D1D9981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3818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7417011d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143000"/>
            <a:ext cx="53022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7417011db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1" name="Google Shape;321;g7417011db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686312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>
                <a:solidFill>
                  <a:prstClr val="black"/>
                </a:solidFill>
              </a:rPr>
              <a:pPr/>
              <a:t>10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740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7417011dbe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143000"/>
            <a:ext cx="53022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7417011dbe_1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g7417011dbe_1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71357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64446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>
                <a:solidFill>
                  <a:prstClr val="black"/>
                </a:solidFill>
              </a:rPr>
              <a:pPr/>
              <a:t>13</a:t>
            </a:fld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622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278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0789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35509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7417011d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143000"/>
            <a:ext cx="53022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7417011dbe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21" name="Google Shape;321;g7417011dbe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17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98395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519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7417011dbe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143000"/>
            <a:ext cx="53022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7417011dbe_1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g7417011dbe_1_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03964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7417011dbe_1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143000"/>
            <a:ext cx="530225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7417011dbe_1_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g7417011dbe_1_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MX"/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16192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2979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5094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706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>
                <a:solidFill>
                  <a:prstClr val="black"/>
                </a:solidFill>
              </a:rPr>
              <a:pPr/>
              <a:t>7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72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>
                <a:solidFill>
                  <a:prstClr val="black"/>
                </a:solidFill>
              </a:rPr>
              <a:pPr/>
              <a:t>8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164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77875" y="1143000"/>
            <a:ext cx="53022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7FA4-A320-448E-86CD-C22C25D2D5FC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339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76" indent="0" algn="ctr">
              <a:buNone/>
              <a:defRPr sz="1978"/>
            </a:lvl2pPr>
            <a:lvl3pPr marL="904551" indent="0" algn="ctr">
              <a:buNone/>
              <a:defRPr sz="1781"/>
            </a:lvl3pPr>
            <a:lvl4pPr marL="1356828" indent="0" algn="ctr">
              <a:buNone/>
              <a:defRPr sz="1583"/>
            </a:lvl4pPr>
            <a:lvl5pPr marL="1809105" indent="0" algn="ctr">
              <a:buNone/>
              <a:defRPr sz="1583"/>
            </a:lvl5pPr>
            <a:lvl6pPr marL="2261381" indent="0" algn="ctr">
              <a:buNone/>
              <a:defRPr sz="1583"/>
            </a:lvl6pPr>
            <a:lvl7pPr marL="2713656" indent="0" algn="ctr">
              <a:buNone/>
              <a:defRPr sz="1583"/>
            </a:lvl7pPr>
            <a:lvl8pPr marL="3165933" indent="0" algn="ctr">
              <a:buNone/>
              <a:defRPr sz="1583"/>
            </a:lvl8pPr>
            <a:lvl9pPr marL="3618209" indent="0" algn="ctr">
              <a:buNone/>
              <a:defRPr sz="1583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094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060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30609" y="373746"/>
            <a:ext cx="2600489" cy="59490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0578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con imagen">
  <p:cSld name="Diapositiva de título con imagen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750391" y="1470850"/>
            <a:ext cx="5629180" cy="15531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5015" tIns="62490" rIns="125015" bIns="6249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entury Gothic"/>
              <a:buNone/>
              <a:defRPr sz="819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777766" y="5217007"/>
            <a:ext cx="4320330" cy="972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5015" tIns="62490" rIns="125015" bIns="62490" anchor="t" anchorCtr="0">
            <a:noAutofit/>
          </a:bodyPr>
          <a:lstStyle>
            <a:lvl1pPr marL="624982" lvl="0" indent="-312491" algn="l">
              <a:lnSpc>
                <a:spcPct val="90000"/>
              </a:lnSpc>
              <a:spcBef>
                <a:spcPts val="1367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3799" b="0" i="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49963" lvl="1" indent="-312491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500" b="1" i="1"/>
            </a:lvl2pPr>
            <a:lvl3pPr marL="1874945" lvl="2" indent="-312491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500" b="1" i="1"/>
            </a:lvl3pPr>
            <a:lvl4pPr marL="2499927" lvl="3" indent="-312491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500" b="1" i="1"/>
            </a:lvl4pPr>
            <a:lvl5pPr marL="3124909" lvl="4" indent="-312491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 sz="2500" b="1" i="1"/>
            </a:lvl5pPr>
            <a:lvl6pPr marL="3749889" lvl="5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374873" lvl="6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999855" lvl="7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624836" lvl="8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"/>
          <p:cNvSpPr txBox="1">
            <a:spLocks noGrp="1"/>
          </p:cNvSpPr>
          <p:nvPr>
            <p:ph type="body" idx="2"/>
          </p:nvPr>
        </p:nvSpPr>
        <p:spPr>
          <a:xfrm>
            <a:off x="777765" y="3506243"/>
            <a:ext cx="3590078" cy="972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5015" tIns="62490" rIns="125015" bIns="62490" anchor="t" anchorCtr="0">
            <a:noAutofit/>
          </a:bodyPr>
          <a:lstStyle>
            <a:lvl1pPr marL="624982" lvl="0" indent="-312491" algn="l">
              <a:lnSpc>
                <a:spcPct val="90000"/>
              </a:lnSpc>
              <a:spcBef>
                <a:spcPts val="1367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3799" b="1" i="0"/>
            </a:lvl1pPr>
            <a:lvl2pPr marL="1249963" lvl="1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2pPr>
            <a:lvl3pPr marL="1874945" lvl="2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3pPr>
            <a:lvl4pPr marL="2499927" lvl="3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4pPr>
            <a:lvl5pPr marL="3124909" lvl="4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/>
            </a:lvl5pPr>
            <a:lvl6pPr marL="3749889" lvl="5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374873" lvl="6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999855" lvl="7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624836" lvl="8" indent="-468737" algn="l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>
            <a:spLocks noGrp="1"/>
          </p:cNvSpPr>
          <p:nvPr>
            <p:ph type="pic" idx="3"/>
          </p:nvPr>
        </p:nvSpPr>
        <p:spPr>
          <a:xfrm>
            <a:off x="4565081" y="8"/>
            <a:ext cx="7503941" cy="6090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5015" tIns="62490" rIns="125015" bIns="62490" anchor="ctr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367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9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3299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699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25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25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68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84139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01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861" y="1750109"/>
            <a:ext cx="10401955" cy="2920093"/>
          </a:xfrm>
        </p:spPr>
        <p:txBody>
          <a:bodyPr anchor="b"/>
          <a:lstStyle>
            <a:lvl1pPr>
              <a:defRPr sz="59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861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76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51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82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105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8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65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93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20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941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9142" y="1868730"/>
            <a:ext cx="5125601" cy="44540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970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713" y="373749"/>
            <a:ext cx="10401955" cy="135686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713" y="1720859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76" indent="0">
              <a:buNone/>
              <a:defRPr sz="1978" b="1"/>
            </a:lvl2pPr>
            <a:lvl3pPr marL="904551" indent="0">
              <a:buNone/>
              <a:defRPr sz="1781" b="1"/>
            </a:lvl3pPr>
            <a:lvl4pPr marL="1356828" indent="0">
              <a:buNone/>
              <a:defRPr sz="1583" b="1"/>
            </a:lvl4pPr>
            <a:lvl5pPr marL="1809105" indent="0">
              <a:buNone/>
              <a:defRPr sz="1583" b="1"/>
            </a:lvl5pPr>
            <a:lvl6pPr marL="2261381" indent="0">
              <a:buNone/>
              <a:defRPr sz="1583" b="1"/>
            </a:lvl6pPr>
            <a:lvl7pPr marL="2713656" indent="0">
              <a:buNone/>
              <a:defRPr sz="1583" b="1"/>
            </a:lvl7pPr>
            <a:lvl8pPr marL="3165933" indent="0">
              <a:buNone/>
              <a:defRPr sz="1583" b="1"/>
            </a:lvl8pPr>
            <a:lvl9pPr marL="3618209" indent="0">
              <a:buNone/>
              <a:defRPr sz="158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0713" y="2564225"/>
            <a:ext cx="5102046" cy="377158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05495" y="1720859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76" indent="0">
              <a:buNone/>
              <a:defRPr sz="1978" b="1"/>
            </a:lvl2pPr>
            <a:lvl3pPr marL="904551" indent="0">
              <a:buNone/>
              <a:defRPr sz="1781" b="1"/>
            </a:lvl3pPr>
            <a:lvl4pPr marL="1356828" indent="0">
              <a:buNone/>
              <a:defRPr sz="1583" b="1"/>
            </a:lvl4pPr>
            <a:lvl5pPr marL="1809105" indent="0">
              <a:buNone/>
              <a:defRPr sz="1583" b="1"/>
            </a:lvl5pPr>
            <a:lvl6pPr marL="2261381" indent="0">
              <a:buNone/>
              <a:defRPr sz="1583" b="1"/>
            </a:lvl6pPr>
            <a:lvl7pPr marL="2713656" indent="0">
              <a:buNone/>
              <a:defRPr sz="1583" b="1"/>
            </a:lvl7pPr>
            <a:lvl8pPr marL="3165933" indent="0">
              <a:buNone/>
              <a:defRPr sz="1583" b="1"/>
            </a:lvl8pPr>
            <a:lvl9pPr marL="3618209" indent="0">
              <a:buNone/>
              <a:defRPr sz="1583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05495" y="2564225"/>
            <a:ext cx="5127172" cy="377158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47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79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986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714" y="467997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7173" y="1010742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0714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76" indent="0">
              <a:buNone/>
              <a:defRPr sz="1385"/>
            </a:lvl2pPr>
            <a:lvl3pPr marL="904551" indent="0">
              <a:buNone/>
              <a:defRPr sz="1187"/>
            </a:lvl3pPr>
            <a:lvl4pPr marL="1356828" indent="0">
              <a:buNone/>
              <a:defRPr sz="989"/>
            </a:lvl4pPr>
            <a:lvl5pPr marL="1809105" indent="0">
              <a:buNone/>
              <a:defRPr sz="989"/>
            </a:lvl5pPr>
            <a:lvl6pPr marL="2261381" indent="0">
              <a:buNone/>
              <a:defRPr sz="989"/>
            </a:lvl6pPr>
            <a:lvl7pPr marL="2713656" indent="0">
              <a:buNone/>
              <a:defRPr sz="989"/>
            </a:lvl7pPr>
            <a:lvl8pPr marL="3165933" indent="0">
              <a:buNone/>
              <a:defRPr sz="989"/>
            </a:lvl8pPr>
            <a:lvl9pPr marL="3618209" indent="0">
              <a:buNone/>
              <a:defRPr sz="98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146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714" y="467997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27173" y="1010742"/>
            <a:ext cx="6105495" cy="4988697"/>
          </a:xfrm>
        </p:spPr>
        <p:txBody>
          <a:bodyPr anchor="t"/>
          <a:lstStyle>
            <a:lvl1pPr marL="0" indent="0">
              <a:buNone/>
              <a:defRPr sz="3165"/>
            </a:lvl1pPr>
            <a:lvl2pPr marL="452276" indent="0">
              <a:buNone/>
              <a:defRPr sz="2770"/>
            </a:lvl2pPr>
            <a:lvl3pPr marL="904551" indent="0">
              <a:buNone/>
              <a:defRPr sz="2374"/>
            </a:lvl3pPr>
            <a:lvl4pPr marL="1356828" indent="0">
              <a:buNone/>
              <a:defRPr sz="1978"/>
            </a:lvl4pPr>
            <a:lvl5pPr marL="1809105" indent="0">
              <a:buNone/>
              <a:defRPr sz="1978"/>
            </a:lvl5pPr>
            <a:lvl6pPr marL="2261381" indent="0">
              <a:buNone/>
              <a:defRPr sz="1978"/>
            </a:lvl6pPr>
            <a:lvl7pPr marL="2713656" indent="0">
              <a:buNone/>
              <a:defRPr sz="1978"/>
            </a:lvl7pPr>
            <a:lvl8pPr marL="3165933" indent="0">
              <a:buNone/>
              <a:defRPr sz="1978"/>
            </a:lvl8pPr>
            <a:lvl9pPr marL="3618209" indent="0">
              <a:buNone/>
              <a:defRPr sz="197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0714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76" indent="0">
              <a:buNone/>
              <a:defRPr sz="1385"/>
            </a:lvl2pPr>
            <a:lvl3pPr marL="904551" indent="0">
              <a:buNone/>
              <a:defRPr sz="1187"/>
            </a:lvl3pPr>
            <a:lvl4pPr marL="1356828" indent="0">
              <a:buNone/>
              <a:defRPr sz="989"/>
            </a:lvl4pPr>
            <a:lvl5pPr marL="1809105" indent="0">
              <a:buNone/>
              <a:defRPr sz="989"/>
            </a:lvl5pPr>
            <a:lvl6pPr marL="2261381" indent="0">
              <a:buNone/>
              <a:defRPr sz="989"/>
            </a:lvl6pPr>
            <a:lvl7pPr marL="2713656" indent="0">
              <a:buNone/>
              <a:defRPr sz="989"/>
            </a:lvl7pPr>
            <a:lvl8pPr marL="3165933" indent="0">
              <a:buNone/>
              <a:defRPr sz="989"/>
            </a:lvl8pPr>
            <a:lvl9pPr marL="3618209" indent="0">
              <a:buNone/>
              <a:defRPr sz="98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764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9143" y="373749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9143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5F014-F4B3-4F0F-890A-A1259197D1EC}" type="datetimeFigureOut">
              <a:rPr lang="es-MX" smtClean="0"/>
              <a:t>12/05/2021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353AF-D65E-4996-9EB1-33C9A2864B4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94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04551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8" indent="-226138" algn="l" defTabSz="904551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414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91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67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242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518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96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2071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347" indent="-226138" algn="l" defTabSz="904551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76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51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828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105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81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656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933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209" algn="l" defTabSz="904551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"/>
          <p:cNvSpPr txBox="1">
            <a:spLocks noGrp="1"/>
          </p:cNvSpPr>
          <p:nvPr>
            <p:ph type="body" idx="1"/>
          </p:nvPr>
        </p:nvSpPr>
        <p:spPr>
          <a:xfrm>
            <a:off x="772282" y="5200918"/>
            <a:ext cx="4324711" cy="963066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t" anchorCtr="0">
            <a:noAutofit/>
          </a:bodyPr>
          <a:lstStyle/>
          <a:p>
            <a:pPr marL="0" indent="0">
              <a:spcBef>
                <a:spcPts val="991"/>
              </a:spcBef>
            </a:pPr>
            <a:endParaRPr dirty="0"/>
          </a:p>
        </p:txBody>
      </p:sp>
      <p:sp>
        <p:nvSpPr>
          <p:cNvPr id="325" name="Google Shape;325;p21"/>
          <p:cNvSpPr txBox="1">
            <a:spLocks noGrp="1"/>
          </p:cNvSpPr>
          <p:nvPr>
            <p:ph type="body" idx="2"/>
          </p:nvPr>
        </p:nvSpPr>
        <p:spPr>
          <a:xfrm>
            <a:off x="772280" y="3506277"/>
            <a:ext cx="3593924" cy="963066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t" anchorCtr="0">
            <a:noAutofit/>
          </a:bodyPr>
          <a:lstStyle/>
          <a:p>
            <a:pPr marL="0" indent="0">
              <a:spcBef>
                <a:spcPts val="991"/>
              </a:spcBef>
            </a:pPr>
            <a:endParaRPr dirty="0"/>
          </a:p>
        </p:txBody>
      </p:sp>
      <p:pic>
        <p:nvPicPr>
          <p:cNvPr id="2" name="1 Marcador de posición de imagen"/>
          <p:cNvPicPr>
            <a:picLocks noGrp="1" noChangeAspect="1"/>
          </p:cNvPicPr>
          <p:nvPr>
            <p:ph type="pic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8" r="10338"/>
          <a:stretch>
            <a:fillRect/>
          </a:stretch>
        </p:blipFill>
        <p:spPr>
          <a:xfrm>
            <a:off x="259387" y="5660568"/>
            <a:ext cx="402794" cy="323450"/>
          </a:xfrm>
          <a:prstGeom prst="rect">
            <a:avLst/>
          </a:prstGeom>
        </p:spPr>
      </p:pic>
      <p:sp>
        <p:nvSpPr>
          <p:cNvPr id="327" name="Google Shape;327;p21"/>
          <p:cNvSpPr/>
          <p:nvPr/>
        </p:nvSpPr>
        <p:spPr>
          <a:xfrm>
            <a:off x="-1" y="-1"/>
            <a:ext cx="12060239" cy="7019925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543" tIns="90543" rIns="90543" bIns="90543" anchor="ctr" anchorCtr="0">
            <a:noAutofit/>
          </a:bodyPr>
          <a:lstStyle/>
          <a:p>
            <a:endParaRPr sz="1781" dirty="0"/>
          </a:p>
        </p:txBody>
      </p:sp>
      <p:pic>
        <p:nvPicPr>
          <p:cNvPr id="328" name="Google Shape;328;p21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657523" y="393634"/>
            <a:ext cx="6743040" cy="6225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1"/>
          <p:cNvPicPr preferRelativeResize="0"/>
          <p:nvPr/>
        </p:nvPicPr>
        <p:blipFill rotWithShape="1">
          <a:blip r:embed="rId5" cstate="print">
            <a:alphaModFix/>
          </a:blip>
          <a:srcRect l="26452" t="10435" r="27212" b="8977"/>
          <a:stretch/>
        </p:blipFill>
        <p:spPr>
          <a:xfrm>
            <a:off x="301609" y="6047077"/>
            <a:ext cx="352509" cy="352374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21"/>
          <p:cNvSpPr txBox="1"/>
          <p:nvPr/>
        </p:nvSpPr>
        <p:spPr>
          <a:xfrm>
            <a:off x="654116" y="5984627"/>
            <a:ext cx="4307601" cy="534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t" anchorCtr="0">
            <a:noAutofit/>
          </a:bodyPr>
          <a:lstStyle/>
          <a:p>
            <a:r>
              <a:rPr lang="es-MX" sz="1585" b="1" dirty="0">
                <a:latin typeface="Montserrat"/>
                <a:ea typeface="Montserrat"/>
                <a:cs typeface="Montserrat"/>
                <a:sym typeface="Montserrat"/>
              </a:rPr>
              <a:t>@Observatorio Político Electoral UdeG</a:t>
            </a:r>
            <a:endParaRPr sz="1585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54119" y="5679749"/>
            <a:ext cx="2960700" cy="33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85" b="1" dirty="0">
                <a:latin typeface="Montserrat"/>
              </a:rPr>
              <a:t>@electoralobservatorio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004495" y="6401606"/>
            <a:ext cx="6354011" cy="33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85" b="1" dirty="0">
                <a:latin typeface="Montserrat"/>
              </a:rPr>
              <a:t>observatorioelectoral.cucsh.udg.mx</a:t>
            </a: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3" y="6177751"/>
            <a:ext cx="809108" cy="809108"/>
          </a:xfrm>
          <a:prstGeom prst="rect">
            <a:avLst/>
          </a:prstGeom>
        </p:spPr>
      </p:pic>
      <p:pic>
        <p:nvPicPr>
          <p:cNvPr id="12" name="1 Marcador de posición de imagen">
            <a:extLst>
              <a:ext uri="{FF2B5EF4-FFF2-40B4-BE49-F238E27FC236}">
                <a16:creationId xmlns:a16="http://schemas.microsoft.com/office/drawing/2014/main" id="{E3553482-DBF4-4338-A67E-B947216B36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8" r="10338"/>
          <a:stretch>
            <a:fillRect/>
          </a:stretch>
        </p:blipFill>
        <p:spPr>
          <a:xfrm>
            <a:off x="285430" y="5688733"/>
            <a:ext cx="384865" cy="309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35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xfrm>
            <a:off x="829142" y="377041"/>
            <a:ext cx="10401955" cy="134407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COLUMNAS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ÁMBITO</a:t>
            </a:r>
            <a:r>
              <a:rPr lang="es-MX" sz="3376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3376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234093"/>
              </p:ext>
            </p:extLst>
          </p:nvPr>
        </p:nvGraphicFramePr>
        <p:xfrm>
          <a:off x="1924458" y="2250936"/>
          <a:ext cx="8211321" cy="4005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7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7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06602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TOTALES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COLUMNAS</a:t>
                      </a:r>
                    </a:p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REVISADAS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ENFOQUE</a:t>
                      </a:r>
                    </a:p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 DE GÉNERO</a:t>
                      </a:r>
                      <a:endParaRPr lang="es-MX" sz="2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7312">
                <a:tc>
                  <a:txBody>
                    <a:bodyPr/>
                    <a:lstStyle/>
                    <a:p>
                      <a:pPr algn="ctr"/>
                      <a:endParaRPr lang="es-MX" sz="3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 smtClean="0">
                          <a:latin typeface="Cabin"/>
                        </a:rPr>
                        <a:t>LOCAL</a:t>
                      </a:r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 smtClean="0">
                          <a:latin typeface="Cabin"/>
                        </a:rPr>
                        <a:t>249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8.4%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913">
                <a:tc>
                  <a:txBody>
                    <a:bodyPr/>
                    <a:lstStyle/>
                    <a:p>
                      <a:pPr algn="ctr"/>
                      <a:endParaRPr lang="es-MX" sz="3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 smtClean="0">
                          <a:latin typeface="Cabin"/>
                        </a:rPr>
                        <a:t>NACIONAL</a:t>
                      </a:r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 smtClean="0">
                          <a:latin typeface="Cabin"/>
                        </a:rPr>
                        <a:t>473</a:t>
                      </a: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8.2</a:t>
                      </a:r>
                      <a:r>
                        <a:rPr lang="es-MX" sz="3200" b="1" dirty="0" smtClean="0">
                          <a:latin typeface="Cabin"/>
                        </a:rPr>
                        <a:t>%</a:t>
                      </a: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9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3"/>
          <p:cNvSpPr txBox="1">
            <a:spLocks noGrp="1"/>
          </p:cNvSpPr>
          <p:nvPr>
            <p:ph type="title"/>
          </p:nvPr>
        </p:nvSpPr>
        <p:spPr>
          <a:xfrm>
            <a:off x="694612" y="1470849"/>
            <a:ext cx="5688673" cy="1553228"/>
          </a:xfrm>
          <a:prstGeom prst="rect">
            <a:avLst/>
          </a:prstGeom>
        </p:spPr>
        <p:txBody>
          <a:bodyPr spcFirstLastPara="1" vert="horz" wrap="square" lIns="91404" tIns="45690" rIns="91404" bIns="45690" rtlCol="0" anchor="ctr" anchorCtr="0">
            <a:noAutofit/>
          </a:bodyPr>
          <a:lstStyle/>
          <a:p>
            <a:endParaRPr/>
          </a:p>
        </p:txBody>
      </p:sp>
      <p:sp>
        <p:nvSpPr>
          <p:cNvPr id="355" name="Google Shape;355;p23"/>
          <p:cNvSpPr txBox="1">
            <a:spLocks noGrp="1"/>
          </p:cNvSpPr>
          <p:nvPr>
            <p:ph type="body" idx="1"/>
          </p:nvPr>
        </p:nvSpPr>
        <p:spPr>
          <a:xfrm>
            <a:off x="722271" y="5217001"/>
            <a:ext cx="4365845" cy="972226"/>
          </a:xfrm>
          <a:prstGeom prst="rect">
            <a:avLst/>
          </a:prstGeom>
        </p:spPr>
        <p:txBody>
          <a:bodyPr spcFirstLastPara="1" vert="horz" wrap="square" lIns="91404" tIns="45690" rIns="91404" bIns="45690" rtlCol="0" anchor="t" anchorCtr="0">
            <a:noAutofit/>
          </a:bodyPr>
          <a:lstStyle/>
          <a:p>
            <a:pPr marL="0" indent="0">
              <a:spcBef>
                <a:spcPts val="1000"/>
              </a:spcBef>
            </a:pPr>
            <a:endParaRPr/>
          </a:p>
        </p:txBody>
      </p:sp>
      <p:sp>
        <p:nvSpPr>
          <p:cNvPr id="356" name="Google Shape;356;p23"/>
          <p:cNvSpPr txBox="1">
            <a:spLocks noGrp="1"/>
          </p:cNvSpPr>
          <p:nvPr>
            <p:ph type="body" idx="2"/>
          </p:nvPr>
        </p:nvSpPr>
        <p:spPr>
          <a:xfrm>
            <a:off x="722269" y="3506241"/>
            <a:ext cx="3628108" cy="972226"/>
          </a:xfrm>
          <a:prstGeom prst="rect">
            <a:avLst/>
          </a:prstGeom>
        </p:spPr>
        <p:txBody>
          <a:bodyPr spcFirstLastPara="1" vert="horz" wrap="square" lIns="91404" tIns="45690" rIns="91404" bIns="45690" rtlCol="0" anchor="t" anchorCtr="0">
            <a:noAutofit/>
          </a:bodyPr>
          <a:lstStyle/>
          <a:p>
            <a:pPr marL="0" indent="0">
              <a:spcBef>
                <a:spcPts val="1000"/>
              </a:spcBef>
            </a:pPr>
            <a:endParaRPr/>
          </a:p>
        </p:txBody>
      </p:sp>
      <p:sp>
        <p:nvSpPr>
          <p:cNvPr id="357" name="Google Shape;357;p23"/>
          <p:cNvSpPr>
            <a:spLocks noGrp="1"/>
          </p:cNvSpPr>
          <p:nvPr>
            <p:ph type="pic" idx="3"/>
          </p:nvPr>
        </p:nvSpPr>
        <p:spPr>
          <a:xfrm>
            <a:off x="4549601" y="-1"/>
            <a:ext cx="7583098" cy="6090077"/>
          </a:xfrm>
          <a:prstGeom prst="rect">
            <a:avLst/>
          </a:prstGeom>
        </p:spPr>
      </p:sp>
      <p:pic>
        <p:nvPicPr>
          <p:cNvPr id="358" name="Google Shape;358;p23"/>
          <p:cNvPicPr preferRelativeResize="0"/>
          <p:nvPr/>
        </p:nvPicPr>
        <p:blipFill rotWithShape="1">
          <a:blip r:embed="rId3">
            <a:alphaModFix/>
          </a:blip>
          <a:srcRect l="29545" t="26735" r="16104" b="18780"/>
          <a:stretch/>
        </p:blipFill>
        <p:spPr>
          <a:xfrm>
            <a:off x="-149962" y="-134911"/>
            <a:ext cx="12360167" cy="7276691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23"/>
          <p:cNvSpPr txBox="1"/>
          <p:nvPr/>
        </p:nvSpPr>
        <p:spPr>
          <a:xfrm>
            <a:off x="-63706" y="3024081"/>
            <a:ext cx="12092291" cy="693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4" tIns="91404" rIns="91404" bIns="91404" anchor="t" anchorCtr="0">
            <a:noAutofit/>
          </a:bodyPr>
          <a:lstStyle/>
          <a:p>
            <a:pPr algn="ctr"/>
            <a:r>
              <a:rPr lang="es-MX" sz="2999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“Cobertura de procesos políticos en prensa escrita de Jalisco”</a:t>
            </a:r>
            <a:endParaRPr sz="2999" b="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60" name="Google Shape;360;p23"/>
          <p:cNvSpPr txBox="1"/>
          <p:nvPr/>
        </p:nvSpPr>
        <p:spPr>
          <a:xfrm>
            <a:off x="1785939" y="3507137"/>
            <a:ext cx="7988050" cy="533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4" tIns="91404" rIns="91404" bIns="91404" anchor="t" anchorCtr="0">
            <a:noAutofit/>
          </a:bodyPr>
          <a:lstStyle/>
          <a:p>
            <a:pPr algn="ctr"/>
            <a:r>
              <a:rPr lang="es-ES" sz="2399" b="1" dirty="0" smtClean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MUJERES EN LA PRENSA</a:t>
            </a:r>
            <a:endParaRPr lang="es-MX" sz="2399" b="1" dirty="0" smtClean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 algn="ctr"/>
            <a:r>
              <a:rPr lang="es-MX" sz="2399" b="1" dirty="0" smtClean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Enero </a:t>
            </a:r>
            <a:r>
              <a:rPr lang="es-MX" sz="2399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– Abril 2021</a:t>
            </a:r>
          </a:p>
        </p:txBody>
      </p:sp>
    </p:spTree>
    <p:extLst>
      <p:ext uri="{BB962C8B-B14F-4D97-AF65-F5344CB8AC3E}">
        <p14:creationId xmlns:p14="http://schemas.microsoft.com/office/powerpoint/2010/main" val="15809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METODOLOGÍA</a:t>
            </a:r>
            <a:endParaRPr sz="3200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12</a:t>
            </a:fld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6082EEF-126D-4803-B370-EA916812DF90}"/>
              </a:ext>
            </a:extLst>
          </p:cNvPr>
          <p:cNvSpPr txBox="1"/>
          <p:nvPr/>
        </p:nvSpPr>
        <p:spPr>
          <a:xfrm>
            <a:off x="829140" y="2803107"/>
            <a:ext cx="1040195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abin"/>
              </a:rPr>
              <a:t>SE REVISARON TODAS LAS COLUMNAS PUBLICADAS EN LA PÁGINA </a:t>
            </a:r>
            <a:r>
              <a:rPr lang="es-MX" b="1" dirty="0" smtClean="0">
                <a:latin typeface="Cabin"/>
              </a:rPr>
              <a:t>EDITORIAL WEB </a:t>
            </a:r>
            <a:r>
              <a:rPr lang="es-MX" b="1" dirty="0">
                <a:latin typeface="Cabin"/>
              </a:rPr>
              <a:t>DE 5 PERIÓDICOS LOCALES.</a:t>
            </a:r>
          </a:p>
          <a:p>
            <a:pPr algn="ctr"/>
            <a:endParaRPr lang="es-MX" b="1" dirty="0">
              <a:latin typeface="Cabin"/>
            </a:endParaRPr>
          </a:p>
          <a:p>
            <a:pPr algn="ctr"/>
            <a:r>
              <a:rPr lang="es-MX" b="1" dirty="0">
                <a:latin typeface="Cabin"/>
              </a:rPr>
              <a:t>SE OBTUVO EL INDICADOR ACERCA DE LA PARTICIPACIÓN Y OPINIÓN DE LAS MUJERES EN LOS ARTÍCULOS DE OPINIÓN.</a:t>
            </a:r>
          </a:p>
          <a:p>
            <a:pPr algn="ctr"/>
            <a:endParaRPr lang="es-MX" b="1" dirty="0">
              <a:latin typeface="Cabin"/>
            </a:endParaRPr>
          </a:p>
          <a:p>
            <a:pPr algn="ctr"/>
            <a:r>
              <a:rPr lang="es-MX" b="1" dirty="0">
                <a:latin typeface="Cabin"/>
              </a:rPr>
              <a:t>DATOS OBTENIDOS ÚNICAMENTE DE LA INFORMACIÓN DISPONIBLE EN LAS PÁGINAS WEB DE LOS MEDIOS.</a:t>
            </a:r>
          </a:p>
          <a:p>
            <a:pPr algn="ctr"/>
            <a:endParaRPr lang="es-MX" b="1" dirty="0">
              <a:latin typeface="Cabin"/>
            </a:endParaRPr>
          </a:p>
          <a:p>
            <a:pPr algn="ctr"/>
            <a:r>
              <a:rPr lang="es-MX" b="1" dirty="0">
                <a:latin typeface="Cabin"/>
              </a:rPr>
              <a:t>ESTUDIO REALIZADO DEL 01 DE ENERO AL 23 DE ABRIL DE 2021.</a:t>
            </a:r>
          </a:p>
          <a:p>
            <a:pPr algn="ctr"/>
            <a:endParaRPr lang="es-MX" b="1" dirty="0">
              <a:latin typeface="Cabin"/>
            </a:endParaRPr>
          </a:p>
          <a:p>
            <a:pPr algn="ctr"/>
            <a:endParaRPr lang="es-MX" b="1" dirty="0">
              <a:latin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342074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xfrm>
            <a:off x="829142" y="377041"/>
            <a:ext cx="10401955" cy="1344076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2800" b="1" dirty="0">
                <a:solidFill>
                  <a:prstClr val="black"/>
                </a:solidFill>
                <a:latin typeface="Cabin"/>
              </a:rPr>
              <a:t>PÁGINA EDITORIAL</a:t>
            </a:r>
            <a:br>
              <a:rPr lang="es-MX" sz="2800" b="1" dirty="0">
                <a:solidFill>
                  <a:prstClr val="black"/>
                </a:solidFill>
                <a:latin typeface="Cabin"/>
              </a:rPr>
            </a:br>
            <a:r>
              <a:rPr lang="es-MX" sz="2800" b="1" dirty="0" smtClean="0">
                <a:solidFill>
                  <a:prstClr val="black"/>
                </a:solidFill>
                <a:latin typeface="Cabin"/>
              </a:rPr>
              <a:t>ANALISTAS Y PERIODISTAS MUJERES OPINANDO</a:t>
            </a:r>
            <a:r>
              <a:rPr lang="es-MX" sz="2800" b="1" dirty="0">
                <a:solidFill>
                  <a:prstClr val="black"/>
                </a:solidFill>
                <a:latin typeface="Cabin"/>
              </a:rPr>
              <a:t/>
            </a:r>
            <a:br>
              <a:rPr lang="es-MX" sz="2800" b="1" dirty="0">
                <a:solidFill>
                  <a:prstClr val="black"/>
                </a:solidFill>
                <a:latin typeface="Cabin"/>
              </a:rPr>
            </a:br>
            <a:r>
              <a:rPr lang="es-MX" sz="1400" b="1" dirty="0">
                <a:solidFill>
                  <a:prstClr val="black"/>
                </a:solidFill>
                <a:latin typeface="Cabin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MX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536713"/>
              </p:ext>
            </p:extLst>
          </p:nvPr>
        </p:nvGraphicFramePr>
        <p:xfrm>
          <a:off x="1924457" y="2712289"/>
          <a:ext cx="8211321" cy="2656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7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7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7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6584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TOTAL</a:t>
                      </a:r>
                      <a:r>
                        <a:rPr lang="es-MX" sz="2200" b="1" baseline="0" dirty="0" smtClean="0">
                          <a:latin typeface="Cabin"/>
                        </a:rPr>
                        <a:t> </a:t>
                      </a:r>
                      <a:r>
                        <a:rPr lang="es-MX" sz="2200" b="1" dirty="0" smtClean="0">
                          <a:latin typeface="Cabin"/>
                        </a:rPr>
                        <a:t>DE</a:t>
                      </a:r>
                      <a:r>
                        <a:rPr lang="es-MX" sz="2200" b="1" baseline="0" dirty="0" smtClean="0">
                          <a:latin typeface="Cabin"/>
                        </a:rPr>
                        <a:t> COLUMNAS</a:t>
                      </a:r>
                      <a:endParaRPr lang="es-MX" sz="2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ESCRITAS </a:t>
                      </a:r>
                      <a:endParaRPr lang="es-MX" sz="2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POR </a:t>
                      </a:r>
                      <a:r>
                        <a:rPr lang="es-MX" sz="2200" b="1" dirty="0">
                          <a:latin typeface="Cabin"/>
                        </a:rPr>
                        <a:t>HOMBRES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ESCRITAS </a:t>
                      </a:r>
                      <a:endParaRPr lang="es-MX" sz="2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POR </a:t>
                      </a:r>
                      <a:r>
                        <a:rPr lang="es-MX" sz="2200" b="1" dirty="0">
                          <a:latin typeface="Cabin"/>
                        </a:rPr>
                        <a:t>MUJERES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9913"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ES" sz="3200" b="1" dirty="0">
                          <a:latin typeface="Cabin"/>
                        </a:rPr>
                        <a:t>2,318</a:t>
                      </a:r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ES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ES" sz="3200" b="1" dirty="0">
                          <a:latin typeface="Cabin"/>
                        </a:rPr>
                        <a:t>89.7%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10.3%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D1A354A-9A4E-4771-BFEE-946D4FA7F97E}"/>
              </a:ext>
            </a:extLst>
          </p:cNvPr>
          <p:cNvSpPr txBox="1"/>
          <p:nvPr/>
        </p:nvSpPr>
        <p:spPr>
          <a:xfrm>
            <a:off x="1376800" y="6233846"/>
            <a:ext cx="9306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Cabin"/>
              </a:rPr>
              <a:t>LOS DATOS DE </a:t>
            </a:r>
            <a:r>
              <a:rPr lang="es-MX" sz="1400" b="1" dirty="0">
                <a:solidFill>
                  <a:schemeClr val="accent6"/>
                </a:solidFill>
                <a:latin typeface="Cabin"/>
              </a:rPr>
              <a:t>EL OCCIDENTAL </a:t>
            </a:r>
            <a:r>
              <a:rPr lang="es-MX" sz="1400" b="1" dirty="0">
                <a:latin typeface="Cabin"/>
              </a:rPr>
              <a:t>NO ESTÁN INCLUIDOS EN ESTE ESTUDIO DEBIDO A DIFICULTADES TÉCNICAS EN LA RECOLECCIÓN DE INFORMACIÓN EN SU SITIO WEB.</a:t>
            </a:r>
          </a:p>
        </p:txBody>
      </p:sp>
    </p:spTree>
    <p:extLst>
      <p:ext uri="{BB962C8B-B14F-4D97-AF65-F5344CB8AC3E}">
        <p14:creationId xmlns:p14="http://schemas.microsoft.com/office/powerpoint/2010/main" val="298475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2800" b="1" dirty="0">
                <a:solidFill>
                  <a:schemeClr val="dk1"/>
                </a:solidFill>
                <a:latin typeface="Cabin"/>
              </a:rPr>
              <a:t>PÁGINA EDITORIAL</a:t>
            </a:r>
            <a:br>
              <a:rPr lang="es-MX" sz="2800" b="1" dirty="0">
                <a:solidFill>
                  <a:schemeClr val="dk1"/>
                </a:solidFill>
                <a:latin typeface="Cabin"/>
              </a:rPr>
            </a:br>
            <a:r>
              <a:rPr lang="es-MX" sz="2800" b="1" dirty="0" smtClean="0">
                <a:solidFill>
                  <a:schemeClr val="dk1"/>
                </a:solidFill>
                <a:latin typeface="Cabin"/>
              </a:rPr>
              <a:t>ANALISTAS Y PERIODISTAS MUJERES OPINANDO</a:t>
            </a:r>
            <a:r>
              <a:rPr lang="es-MX" sz="1325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1325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14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EF6AF8-8AED-4837-9AC3-B95533CE0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827" y="3163810"/>
            <a:ext cx="1609677" cy="189795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C1EEE998-3F98-45BC-8647-F6673A8C1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540189"/>
              </p:ext>
            </p:extLst>
          </p:nvPr>
        </p:nvGraphicFramePr>
        <p:xfrm>
          <a:off x="0" y="1730610"/>
          <a:ext cx="10252827" cy="450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D1A354A-9A4E-4771-BFEE-946D4FA7F97E}"/>
              </a:ext>
            </a:extLst>
          </p:cNvPr>
          <p:cNvSpPr txBox="1"/>
          <p:nvPr/>
        </p:nvSpPr>
        <p:spPr>
          <a:xfrm>
            <a:off x="1376800" y="6233846"/>
            <a:ext cx="9306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Cabin"/>
              </a:rPr>
              <a:t>LOS DATOS DE </a:t>
            </a:r>
            <a:r>
              <a:rPr lang="es-MX" sz="1400" b="1" dirty="0">
                <a:solidFill>
                  <a:schemeClr val="accent6"/>
                </a:solidFill>
                <a:latin typeface="Cabin"/>
              </a:rPr>
              <a:t>EL OCCIDENTAL </a:t>
            </a:r>
            <a:r>
              <a:rPr lang="es-MX" sz="1400" b="1" dirty="0">
                <a:latin typeface="Cabin"/>
              </a:rPr>
              <a:t>NO ESTÁN INCLUIDOS EN ESTE ESTUDIO DEBIDO A DIFICULTADES TÉCNICAS EN LA RECOLECCIÓN DE INFORMACIÓN EN SU SITIO WEB.</a:t>
            </a:r>
          </a:p>
        </p:txBody>
      </p:sp>
    </p:spTree>
    <p:extLst>
      <p:ext uri="{BB962C8B-B14F-4D97-AF65-F5344CB8AC3E}">
        <p14:creationId xmlns:p14="http://schemas.microsoft.com/office/powerpoint/2010/main" val="372688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PÁGINA EDITORIAL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¿SOBRE QUÉ ESCRIBEN LAS MUJERES?</a:t>
            </a:r>
            <a:r>
              <a:rPr lang="es-MX" sz="1325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1325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15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EF6AF8-8AED-4837-9AC3-B95533CE0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827" y="3163810"/>
            <a:ext cx="1609677" cy="189795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A9BD143C-B734-4801-A009-BF7165C46B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8976869"/>
              </p:ext>
            </p:extLst>
          </p:nvPr>
        </p:nvGraphicFramePr>
        <p:xfrm>
          <a:off x="0" y="1730610"/>
          <a:ext cx="10252827" cy="4503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D1A354A-9A4E-4771-BFEE-946D4FA7F97E}"/>
              </a:ext>
            </a:extLst>
          </p:cNvPr>
          <p:cNvSpPr txBox="1"/>
          <p:nvPr/>
        </p:nvSpPr>
        <p:spPr>
          <a:xfrm>
            <a:off x="1376800" y="6233846"/>
            <a:ext cx="9306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Cabin"/>
              </a:rPr>
              <a:t>LOS DATOS DE </a:t>
            </a:r>
            <a:r>
              <a:rPr lang="es-MX" sz="1400" b="1" dirty="0">
                <a:solidFill>
                  <a:schemeClr val="accent6"/>
                </a:solidFill>
                <a:latin typeface="Cabin"/>
              </a:rPr>
              <a:t>EL OCCIDENTAL </a:t>
            </a:r>
            <a:r>
              <a:rPr lang="es-MX" sz="1400" b="1" dirty="0">
                <a:latin typeface="Cabin"/>
              </a:rPr>
              <a:t>NO ESTÁN INCLUIDOS EN ESTE ESTUDIO DEBIDO A DIFICULTADES TÉCNICAS EN LA RECOLECCIÓN DE INFORMACIÓN EN SU SITIO WEB.</a:t>
            </a:r>
          </a:p>
        </p:txBody>
      </p:sp>
    </p:spTree>
    <p:extLst>
      <p:ext uri="{BB962C8B-B14F-4D97-AF65-F5344CB8AC3E}">
        <p14:creationId xmlns:p14="http://schemas.microsoft.com/office/powerpoint/2010/main" val="302515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PÁGINA EDITORIAL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ÁMBITO DE LA OPINIÓN DE LAS MUJERES</a:t>
            </a:r>
            <a:r>
              <a:rPr lang="es-MX" sz="1325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1325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16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EF6AF8-8AED-4837-9AC3-B95533CE0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827" y="3163810"/>
            <a:ext cx="1609677" cy="189795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graphicFrame>
        <p:nvGraphicFramePr>
          <p:cNvPr id="11" name="Marcador de contenido 10">
            <a:extLst>
              <a:ext uri="{FF2B5EF4-FFF2-40B4-BE49-F238E27FC236}">
                <a16:creationId xmlns:a16="http://schemas.microsoft.com/office/drawing/2014/main" id="{1396A754-265B-4B51-892B-5C17EE0F3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2595957"/>
              </p:ext>
            </p:extLst>
          </p:nvPr>
        </p:nvGraphicFramePr>
        <p:xfrm>
          <a:off x="0" y="1699006"/>
          <a:ext cx="10252827" cy="453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ED1A354A-9A4E-4771-BFEE-946D4FA7F97E}"/>
              </a:ext>
            </a:extLst>
          </p:cNvPr>
          <p:cNvSpPr txBox="1"/>
          <p:nvPr/>
        </p:nvSpPr>
        <p:spPr>
          <a:xfrm>
            <a:off x="1376800" y="6233846"/>
            <a:ext cx="9306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latin typeface="Cabin"/>
              </a:rPr>
              <a:t>LOS DATOS DE </a:t>
            </a:r>
            <a:r>
              <a:rPr lang="es-MX" sz="1400" b="1" dirty="0">
                <a:solidFill>
                  <a:schemeClr val="accent6"/>
                </a:solidFill>
                <a:latin typeface="Cabin"/>
              </a:rPr>
              <a:t>EL OCCIDENTAL </a:t>
            </a:r>
            <a:r>
              <a:rPr lang="es-MX" sz="1400" b="1" dirty="0">
                <a:latin typeface="Cabin"/>
              </a:rPr>
              <a:t>NO ESTÁN INCLUIDOS EN ESTE ESTUDIO DEBIDO A DIFICULTADES TÉCNICAS EN LA RECOLECCIÓN DE INFORMACIÓN EN SU SITIO WEB.</a:t>
            </a:r>
          </a:p>
        </p:txBody>
      </p:sp>
    </p:spTree>
    <p:extLst>
      <p:ext uri="{BB962C8B-B14F-4D97-AF65-F5344CB8AC3E}">
        <p14:creationId xmlns:p14="http://schemas.microsoft.com/office/powerpoint/2010/main" val="326213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"/>
          <p:cNvSpPr txBox="1">
            <a:spLocks noGrp="1"/>
          </p:cNvSpPr>
          <p:nvPr>
            <p:ph type="body" idx="1"/>
          </p:nvPr>
        </p:nvSpPr>
        <p:spPr>
          <a:xfrm>
            <a:off x="772282" y="5200918"/>
            <a:ext cx="4324711" cy="963066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t" anchorCtr="0">
            <a:noAutofit/>
          </a:bodyPr>
          <a:lstStyle/>
          <a:p>
            <a:pPr marL="0" indent="0">
              <a:spcBef>
                <a:spcPts val="991"/>
              </a:spcBef>
            </a:pPr>
            <a:endParaRPr dirty="0"/>
          </a:p>
        </p:txBody>
      </p:sp>
      <p:sp>
        <p:nvSpPr>
          <p:cNvPr id="325" name="Google Shape;325;p21"/>
          <p:cNvSpPr txBox="1">
            <a:spLocks noGrp="1"/>
          </p:cNvSpPr>
          <p:nvPr>
            <p:ph type="body" idx="2"/>
          </p:nvPr>
        </p:nvSpPr>
        <p:spPr>
          <a:xfrm>
            <a:off x="772280" y="3506277"/>
            <a:ext cx="3593924" cy="963066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t" anchorCtr="0">
            <a:noAutofit/>
          </a:bodyPr>
          <a:lstStyle/>
          <a:p>
            <a:pPr marL="0" indent="0">
              <a:spcBef>
                <a:spcPts val="991"/>
              </a:spcBef>
            </a:pPr>
            <a:endParaRPr dirty="0"/>
          </a:p>
        </p:txBody>
      </p:sp>
      <p:pic>
        <p:nvPicPr>
          <p:cNvPr id="2" name="1 Marcador de posición de imagen"/>
          <p:cNvPicPr>
            <a:picLocks noGrp="1" noChangeAspect="1"/>
          </p:cNvPicPr>
          <p:nvPr>
            <p:ph type="pic" idx="3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8" r="10338"/>
          <a:stretch>
            <a:fillRect/>
          </a:stretch>
        </p:blipFill>
        <p:spPr>
          <a:xfrm>
            <a:off x="259387" y="5660568"/>
            <a:ext cx="402794" cy="323450"/>
          </a:xfrm>
          <a:prstGeom prst="rect">
            <a:avLst/>
          </a:prstGeom>
        </p:spPr>
      </p:pic>
      <p:sp>
        <p:nvSpPr>
          <p:cNvPr id="327" name="Google Shape;327;p21"/>
          <p:cNvSpPr/>
          <p:nvPr/>
        </p:nvSpPr>
        <p:spPr>
          <a:xfrm>
            <a:off x="-1" y="-1"/>
            <a:ext cx="12066533" cy="7117533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0543" tIns="90543" rIns="90543" bIns="90543" anchor="ctr" anchorCtr="0">
            <a:noAutofit/>
          </a:bodyPr>
          <a:lstStyle/>
          <a:p>
            <a:endParaRPr sz="1781" dirty="0"/>
          </a:p>
        </p:txBody>
      </p:sp>
      <p:pic>
        <p:nvPicPr>
          <p:cNvPr id="328" name="Google Shape;328;p21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2657523" y="393634"/>
            <a:ext cx="6743040" cy="6225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p21"/>
          <p:cNvPicPr preferRelativeResize="0"/>
          <p:nvPr/>
        </p:nvPicPr>
        <p:blipFill rotWithShape="1">
          <a:blip r:embed="rId5" cstate="print">
            <a:alphaModFix/>
          </a:blip>
          <a:srcRect l="26452" t="10435" r="27212" b="8977"/>
          <a:stretch/>
        </p:blipFill>
        <p:spPr>
          <a:xfrm>
            <a:off x="301609" y="6047077"/>
            <a:ext cx="352509" cy="352374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21"/>
          <p:cNvSpPr txBox="1"/>
          <p:nvPr/>
        </p:nvSpPr>
        <p:spPr>
          <a:xfrm>
            <a:off x="654116" y="5984627"/>
            <a:ext cx="4307601" cy="5349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t" anchorCtr="0">
            <a:noAutofit/>
          </a:bodyPr>
          <a:lstStyle/>
          <a:p>
            <a:r>
              <a:rPr lang="es-MX" sz="1585" b="1" dirty="0">
                <a:latin typeface="Montserrat"/>
                <a:ea typeface="Montserrat"/>
                <a:cs typeface="Montserrat"/>
                <a:sym typeface="Montserrat"/>
              </a:rPr>
              <a:t>@Observatorio Político Electoral UdeG</a:t>
            </a:r>
            <a:endParaRPr sz="1585" b="1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54119" y="5679749"/>
            <a:ext cx="2960700" cy="33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85" b="1" dirty="0">
                <a:latin typeface="Montserrat"/>
              </a:rPr>
              <a:t>@electoralobservatorio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004495" y="6401606"/>
            <a:ext cx="6354011" cy="336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85" b="1" dirty="0">
                <a:latin typeface="Montserrat"/>
              </a:rPr>
              <a:t>observatorioelectoral.cucsh.udg.mx</a:t>
            </a:r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3" y="6177751"/>
            <a:ext cx="809108" cy="809108"/>
          </a:xfrm>
          <a:prstGeom prst="rect">
            <a:avLst/>
          </a:prstGeom>
        </p:spPr>
      </p:pic>
      <p:pic>
        <p:nvPicPr>
          <p:cNvPr id="12" name="1 Marcador de posición de imagen">
            <a:extLst>
              <a:ext uri="{FF2B5EF4-FFF2-40B4-BE49-F238E27FC236}">
                <a16:creationId xmlns:a16="http://schemas.microsoft.com/office/drawing/2014/main" id="{E3553482-DBF4-4338-A67E-B947216B36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38" r="10338"/>
          <a:stretch>
            <a:fillRect/>
          </a:stretch>
        </p:blipFill>
        <p:spPr>
          <a:xfrm>
            <a:off x="285430" y="5688733"/>
            <a:ext cx="384865" cy="309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1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18</a:t>
            </a:fld>
            <a:endParaRPr lang="es-MX"/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91" y="1254718"/>
            <a:ext cx="10285905" cy="4411668"/>
          </a:xfrm>
        </p:spPr>
      </p:pic>
    </p:spTree>
    <p:extLst>
      <p:ext uri="{BB962C8B-B14F-4D97-AF65-F5344CB8AC3E}">
        <p14:creationId xmlns:p14="http://schemas.microsoft.com/office/powerpoint/2010/main" val="126893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2"/>
          <p:cNvSpPr txBox="1">
            <a:spLocks noGrp="1"/>
          </p:cNvSpPr>
          <p:nvPr>
            <p:ph type="title"/>
          </p:nvPr>
        </p:nvSpPr>
        <p:spPr>
          <a:xfrm>
            <a:off x="744884" y="1490061"/>
            <a:ext cx="5635075" cy="1538594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ctr" anchorCtr="0">
            <a:noAutofit/>
          </a:bodyPr>
          <a:lstStyle/>
          <a:p>
            <a:endParaRPr dirty="0"/>
          </a:p>
        </p:txBody>
      </p:sp>
      <p:sp>
        <p:nvSpPr>
          <p:cNvPr id="337" name="Google Shape;337;p22"/>
          <p:cNvSpPr txBox="1">
            <a:spLocks noGrp="1"/>
          </p:cNvSpPr>
          <p:nvPr>
            <p:ph type="body" idx="1"/>
          </p:nvPr>
        </p:nvSpPr>
        <p:spPr>
          <a:xfrm>
            <a:off x="772282" y="5200918"/>
            <a:ext cx="4324711" cy="963066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t" anchorCtr="0">
            <a:noAutofit/>
          </a:bodyPr>
          <a:lstStyle/>
          <a:p>
            <a:pPr marL="0" indent="0">
              <a:spcBef>
                <a:spcPts val="991"/>
              </a:spcBef>
            </a:pPr>
            <a:endParaRPr dirty="0"/>
          </a:p>
        </p:txBody>
      </p:sp>
      <p:sp>
        <p:nvSpPr>
          <p:cNvPr id="338" name="Google Shape;338;p22"/>
          <p:cNvSpPr txBox="1">
            <a:spLocks noGrp="1"/>
          </p:cNvSpPr>
          <p:nvPr>
            <p:ph type="body" idx="2"/>
          </p:nvPr>
        </p:nvSpPr>
        <p:spPr>
          <a:xfrm>
            <a:off x="772280" y="3506277"/>
            <a:ext cx="3593924" cy="963066"/>
          </a:xfrm>
          <a:prstGeom prst="rect">
            <a:avLst/>
          </a:prstGeom>
        </p:spPr>
        <p:txBody>
          <a:bodyPr spcFirstLastPara="1" vert="horz" wrap="square" lIns="90543" tIns="45259" rIns="90543" bIns="45259" rtlCol="0" anchor="t" anchorCtr="0">
            <a:noAutofit/>
          </a:bodyPr>
          <a:lstStyle/>
          <a:p>
            <a:pPr marL="0" indent="0">
              <a:spcBef>
                <a:spcPts val="991"/>
              </a:spcBef>
            </a:pPr>
            <a:endParaRPr dirty="0"/>
          </a:p>
        </p:txBody>
      </p:sp>
      <p:sp>
        <p:nvSpPr>
          <p:cNvPr id="339" name="Google Shape;339;p22"/>
          <p:cNvSpPr>
            <a:spLocks noGrp="1"/>
          </p:cNvSpPr>
          <p:nvPr>
            <p:ph type="pic" idx="3"/>
          </p:nvPr>
        </p:nvSpPr>
        <p:spPr>
          <a:xfrm>
            <a:off x="4563551" y="33070"/>
            <a:ext cx="7511652" cy="6032696"/>
          </a:xfrm>
          <a:prstGeom prst="rect">
            <a:avLst/>
          </a:prstGeom>
        </p:spPr>
      </p:sp>
      <p:sp>
        <p:nvSpPr>
          <p:cNvPr id="340" name="Google Shape;340;p22"/>
          <p:cNvSpPr txBox="1"/>
          <p:nvPr/>
        </p:nvSpPr>
        <p:spPr>
          <a:xfrm>
            <a:off x="68620" y="2004835"/>
            <a:ext cx="9054620" cy="1271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b" anchorCtr="0">
            <a:noAutofit/>
          </a:bodyPr>
          <a:lstStyle/>
          <a:p>
            <a:pPr algn="ctr"/>
            <a:r>
              <a:rPr lang="es-MX" sz="2575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Línea de investigación:</a:t>
            </a:r>
            <a:endParaRPr sz="2575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 algn="ctr"/>
            <a:r>
              <a:rPr lang="es-MX" sz="2575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Partidos políticos </a:t>
            </a:r>
            <a:endParaRPr sz="2575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41" name="Google Shape;341;p22"/>
          <p:cNvSpPr txBox="1"/>
          <p:nvPr/>
        </p:nvSpPr>
        <p:spPr>
          <a:xfrm>
            <a:off x="8383354" y="4761420"/>
            <a:ext cx="543337" cy="399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ctr" anchorCtr="0">
            <a:noAutofit/>
          </a:bodyPr>
          <a:lstStyle/>
          <a:p>
            <a:pPr algn="r"/>
            <a:fld id="{00000000-1234-1234-1234-123412341234}" type="slidenum">
              <a:rPr lang="es-MX" sz="991">
                <a:solidFill>
                  <a:srgbClr val="595959"/>
                </a:solidFill>
              </a:rPr>
              <a:pPr algn="r"/>
              <a:t>2</a:t>
            </a:fld>
            <a:endParaRPr sz="991" dirty="0">
              <a:solidFill>
                <a:srgbClr val="595959"/>
              </a:solidFill>
            </a:endParaRPr>
          </a:p>
        </p:txBody>
      </p:sp>
      <p:sp>
        <p:nvSpPr>
          <p:cNvPr id="342" name="Google Shape;342;p22"/>
          <p:cNvSpPr txBox="1"/>
          <p:nvPr/>
        </p:nvSpPr>
        <p:spPr>
          <a:xfrm>
            <a:off x="6057973" y="3888708"/>
            <a:ext cx="2521213" cy="1271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ctr" anchorCtr="0">
            <a:noAutofit/>
          </a:bodyPr>
          <a:lstStyle/>
          <a:p>
            <a:r>
              <a:rPr lang="es-MX" sz="178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Coordinador</a:t>
            </a:r>
            <a:endParaRPr sz="178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r>
              <a:rPr lang="es-MX" sz="178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Dr. Andrea </a:t>
            </a:r>
            <a:r>
              <a:rPr lang="es-MX" sz="1781" dirty="0" err="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Bussoletti</a:t>
            </a:r>
            <a:endParaRPr sz="178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43" name="Google Shape;343;p22"/>
          <p:cNvSpPr txBox="1"/>
          <p:nvPr/>
        </p:nvSpPr>
        <p:spPr>
          <a:xfrm>
            <a:off x="556379" y="3979258"/>
            <a:ext cx="3964663" cy="980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r>
              <a:rPr lang="es-MX" sz="178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Rosa Isela Manjarrez Diaz</a:t>
            </a:r>
            <a:endParaRPr sz="1781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800"/>
            </a:pPr>
            <a:r>
              <a:rPr lang="es-MX" sz="178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Roberto Abraham Reyes Cortes</a:t>
            </a:r>
            <a:endParaRPr sz="1781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800"/>
            </a:pPr>
            <a:r>
              <a:rPr lang="es-MX" sz="178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Alejandro Argenis Reynoso Tabares</a:t>
            </a:r>
            <a:endParaRPr sz="1781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es-MX" sz="178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endParaRPr sz="1781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100"/>
            </a:pPr>
            <a:endParaRPr sz="1781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800"/>
            </a:pPr>
            <a:endParaRPr sz="1781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4" name="Google Shape;344;p22"/>
          <p:cNvPicPr preferRelativeResize="0"/>
          <p:nvPr/>
        </p:nvPicPr>
        <p:blipFill rotWithShape="1">
          <a:blip r:embed="rId3">
            <a:alphaModFix/>
          </a:blip>
          <a:srcRect l="29517" t="27161" r="16402" b="19075"/>
          <a:stretch/>
        </p:blipFill>
        <p:spPr>
          <a:xfrm>
            <a:off x="-119920" y="-48553"/>
            <a:ext cx="12186458" cy="7068478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22"/>
          <p:cNvSpPr txBox="1"/>
          <p:nvPr/>
        </p:nvSpPr>
        <p:spPr>
          <a:xfrm>
            <a:off x="-6293" y="2094063"/>
            <a:ext cx="12081441" cy="1573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b" anchorCtr="0">
            <a:noAutofit/>
          </a:bodyPr>
          <a:lstStyle/>
          <a:p>
            <a:pPr algn="ctr"/>
            <a:r>
              <a:rPr lang="es-ES" sz="2575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LÍNEA DE INVESTIGACIÓN:</a:t>
            </a:r>
          </a:p>
          <a:p>
            <a:pPr algn="ctr"/>
            <a:r>
              <a:rPr lang="es-ES" sz="3600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COMUNICACIÓN POLÍTICA</a:t>
            </a:r>
          </a:p>
        </p:txBody>
      </p:sp>
      <p:sp>
        <p:nvSpPr>
          <p:cNvPr id="347" name="Google Shape;347;p22"/>
          <p:cNvSpPr txBox="1"/>
          <p:nvPr/>
        </p:nvSpPr>
        <p:spPr>
          <a:xfrm>
            <a:off x="7592929" y="4252905"/>
            <a:ext cx="3735202" cy="1573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ctr" anchorCtr="0">
            <a:noAutofit/>
          </a:bodyPr>
          <a:lstStyle/>
          <a:p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Coordinador:</a:t>
            </a:r>
            <a:endParaRPr sz="1781" b="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Dr. Armando Zacarías Castillo</a:t>
            </a:r>
            <a:endParaRPr sz="1781" b="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48" name="Google Shape;348;p22"/>
          <p:cNvSpPr txBox="1"/>
          <p:nvPr/>
        </p:nvSpPr>
        <p:spPr>
          <a:xfrm>
            <a:off x="500214" y="4698966"/>
            <a:ext cx="3964663" cy="156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543" tIns="90543" rIns="90543" bIns="90543" anchor="t" anchorCtr="0">
            <a:noAutofit/>
          </a:bodyPr>
          <a:lstStyle/>
          <a:p>
            <a:pPr>
              <a:buClr>
                <a:srgbClr val="000000"/>
              </a:buClr>
              <a:buSzPts val="18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Equipo:</a:t>
            </a:r>
          </a:p>
          <a:p>
            <a:pPr>
              <a:buClr>
                <a:srgbClr val="000000"/>
              </a:buClr>
              <a:buSzPts val="18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Clarissa Judith Salas Garay</a:t>
            </a:r>
          </a:p>
          <a:p>
            <a:pPr>
              <a:buClr>
                <a:srgbClr val="000000"/>
              </a:buClr>
              <a:buSzPts val="18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Melissa Akane Cobos Yáñez</a:t>
            </a:r>
          </a:p>
          <a:p>
            <a:pPr>
              <a:buClr>
                <a:srgbClr val="000000"/>
              </a:buClr>
              <a:buSzPts val="18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Aldo Michel Plascencia</a:t>
            </a:r>
            <a:r>
              <a:rPr lang="es-ES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 Márquez </a:t>
            </a:r>
            <a:endParaRPr sz="1781" b="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1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María Fernanda Vidal Arias</a:t>
            </a:r>
          </a:p>
          <a:p>
            <a:pPr>
              <a:buClr>
                <a:srgbClr val="000000"/>
              </a:buClr>
              <a:buSzPts val="11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Carlos Bernardo Santos Ortega</a:t>
            </a:r>
          </a:p>
          <a:p>
            <a:pPr>
              <a:buClr>
                <a:srgbClr val="000000"/>
              </a:buClr>
              <a:buSzPts val="1100"/>
            </a:pPr>
            <a:r>
              <a:rPr lang="es-MX" sz="1781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Eduardo Rodríguez Ibarra</a:t>
            </a:r>
          </a:p>
          <a:p>
            <a:pPr>
              <a:buClr>
                <a:srgbClr val="000000"/>
              </a:buClr>
              <a:buSzPts val="1100"/>
            </a:pPr>
            <a:endParaRPr sz="178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  <a:p>
            <a:pPr>
              <a:buClr>
                <a:srgbClr val="000000"/>
              </a:buClr>
              <a:buSzPts val="1800"/>
            </a:pPr>
            <a:endParaRPr sz="1781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110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3"/>
          <p:cNvSpPr txBox="1">
            <a:spLocks noGrp="1"/>
          </p:cNvSpPr>
          <p:nvPr>
            <p:ph type="title"/>
          </p:nvPr>
        </p:nvSpPr>
        <p:spPr>
          <a:xfrm>
            <a:off x="694612" y="1470849"/>
            <a:ext cx="5688673" cy="1553228"/>
          </a:xfrm>
          <a:prstGeom prst="rect">
            <a:avLst/>
          </a:prstGeom>
        </p:spPr>
        <p:txBody>
          <a:bodyPr spcFirstLastPara="1" vert="horz" wrap="square" lIns="91404" tIns="45690" rIns="91404" bIns="45690" rtlCol="0" anchor="ctr" anchorCtr="0">
            <a:noAutofit/>
          </a:bodyPr>
          <a:lstStyle/>
          <a:p>
            <a:endParaRPr/>
          </a:p>
        </p:txBody>
      </p:sp>
      <p:sp>
        <p:nvSpPr>
          <p:cNvPr id="355" name="Google Shape;355;p23"/>
          <p:cNvSpPr txBox="1">
            <a:spLocks noGrp="1"/>
          </p:cNvSpPr>
          <p:nvPr>
            <p:ph type="body" idx="1"/>
          </p:nvPr>
        </p:nvSpPr>
        <p:spPr>
          <a:xfrm>
            <a:off x="722271" y="5217001"/>
            <a:ext cx="4365845" cy="972226"/>
          </a:xfrm>
          <a:prstGeom prst="rect">
            <a:avLst/>
          </a:prstGeom>
        </p:spPr>
        <p:txBody>
          <a:bodyPr spcFirstLastPara="1" vert="horz" wrap="square" lIns="91404" tIns="45690" rIns="91404" bIns="45690" rtlCol="0" anchor="t" anchorCtr="0">
            <a:noAutofit/>
          </a:bodyPr>
          <a:lstStyle/>
          <a:p>
            <a:pPr marL="0" indent="0">
              <a:spcBef>
                <a:spcPts val="1000"/>
              </a:spcBef>
            </a:pPr>
            <a:endParaRPr/>
          </a:p>
        </p:txBody>
      </p:sp>
      <p:sp>
        <p:nvSpPr>
          <p:cNvPr id="356" name="Google Shape;356;p23"/>
          <p:cNvSpPr txBox="1">
            <a:spLocks noGrp="1"/>
          </p:cNvSpPr>
          <p:nvPr>
            <p:ph type="body" idx="2"/>
          </p:nvPr>
        </p:nvSpPr>
        <p:spPr>
          <a:xfrm>
            <a:off x="722269" y="3506241"/>
            <a:ext cx="3628108" cy="972226"/>
          </a:xfrm>
          <a:prstGeom prst="rect">
            <a:avLst/>
          </a:prstGeom>
        </p:spPr>
        <p:txBody>
          <a:bodyPr spcFirstLastPara="1" vert="horz" wrap="square" lIns="91404" tIns="45690" rIns="91404" bIns="45690" rtlCol="0" anchor="t" anchorCtr="0">
            <a:noAutofit/>
          </a:bodyPr>
          <a:lstStyle/>
          <a:p>
            <a:pPr marL="0" indent="0">
              <a:spcBef>
                <a:spcPts val="1000"/>
              </a:spcBef>
            </a:pPr>
            <a:endParaRPr/>
          </a:p>
        </p:txBody>
      </p:sp>
      <p:sp>
        <p:nvSpPr>
          <p:cNvPr id="357" name="Google Shape;357;p23"/>
          <p:cNvSpPr>
            <a:spLocks noGrp="1"/>
          </p:cNvSpPr>
          <p:nvPr>
            <p:ph type="pic" idx="3"/>
          </p:nvPr>
        </p:nvSpPr>
        <p:spPr>
          <a:xfrm>
            <a:off x="4549601" y="-1"/>
            <a:ext cx="7583098" cy="6090077"/>
          </a:xfrm>
          <a:prstGeom prst="rect">
            <a:avLst/>
          </a:prstGeom>
        </p:spPr>
      </p:sp>
      <p:pic>
        <p:nvPicPr>
          <p:cNvPr id="358" name="Google Shape;358;p23"/>
          <p:cNvPicPr preferRelativeResize="0"/>
          <p:nvPr/>
        </p:nvPicPr>
        <p:blipFill rotWithShape="1">
          <a:blip r:embed="rId3">
            <a:alphaModFix/>
          </a:blip>
          <a:srcRect l="29545" t="26735" r="16104" b="18780"/>
          <a:stretch/>
        </p:blipFill>
        <p:spPr>
          <a:xfrm>
            <a:off x="-149962" y="-134911"/>
            <a:ext cx="12360167" cy="7276691"/>
          </a:xfrm>
          <a:prstGeom prst="rect">
            <a:avLst/>
          </a:prstGeom>
          <a:noFill/>
          <a:ln>
            <a:noFill/>
          </a:ln>
        </p:spPr>
      </p:pic>
      <p:sp>
        <p:nvSpPr>
          <p:cNvPr id="359" name="Google Shape;359;p23"/>
          <p:cNvSpPr txBox="1"/>
          <p:nvPr/>
        </p:nvSpPr>
        <p:spPr>
          <a:xfrm>
            <a:off x="-63706" y="3024081"/>
            <a:ext cx="12092291" cy="6933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4" tIns="91404" rIns="91404" bIns="91404" anchor="t" anchorCtr="0">
            <a:noAutofit/>
          </a:bodyPr>
          <a:lstStyle/>
          <a:p>
            <a:pPr algn="ctr"/>
            <a:r>
              <a:rPr lang="es-MX" sz="2999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“Cobertura de procesos políticos en prensa escrita de Jalisco”</a:t>
            </a:r>
            <a:endParaRPr sz="2999" b="1" dirty="0">
              <a:solidFill>
                <a:srgbClr val="FFFFFF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360" name="Google Shape;360;p23"/>
          <p:cNvSpPr txBox="1"/>
          <p:nvPr/>
        </p:nvSpPr>
        <p:spPr>
          <a:xfrm>
            <a:off x="2190891" y="3507137"/>
            <a:ext cx="7583097" cy="5334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4" tIns="91404" rIns="91404" bIns="91404" anchor="t" anchorCtr="0">
            <a:noAutofit/>
          </a:bodyPr>
          <a:lstStyle/>
          <a:p>
            <a:pPr algn="ctr"/>
            <a:r>
              <a:rPr lang="es-MX" sz="2399" b="1" dirty="0" smtClean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INCLUSIÓN DEL ENFOQUE DE GÉNERO EN LA TEMÁTICA INFRMATIVA</a:t>
            </a:r>
          </a:p>
          <a:p>
            <a:pPr algn="ctr"/>
            <a:r>
              <a:rPr lang="es-MX" sz="2399" b="1" dirty="0" smtClean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Enero </a:t>
            </a:r>
            <a:r>
              <a:rPr lang="es-MX" sz="2399" b="1" dirty="0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rPr>
              <a:t>– Abril 2021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4554F0B-6208-457D-BFEB-4C297F49A89C}"/>
              </a:ext>
            </a:extLst>
          </p:cNvPr>
          <p:cNvSpPr txBox="1"/>
          <p:nvPr/>
        </p:nvSpPr>
        <p:spPr>
          <a:xfrm>
            <a:off x="2941820" y="3375498"/>
            <a:ext cx="61834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dirty="0">
                <a:effectLst/>
              </a:rPr>
              <a:t> </a:t>
            </a:r>
            <a:endParaRPr lang="es-MX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42C3265-2EDD-494F-9E4D-BC7CC2E73991}"/>
              </a:ext>
            </a:extLst>
          </p:cNvPr>
          <p:cNvSpPr txBox="1"/>
          <p:nvPr/>
        </p:nvSpPr>
        <p:spPr>
          <a:xfrm>
            <a:off x="2941820" y="3375498"/>
            <a:ext cx="61834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b="0" dirty="0">
                <a:effectLst/>
              </a:rPr>
              <a:t> 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679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METODOLOGÍA</a:t>
            </a:r>
            <a:endParaRPr sz="3200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4</a:t>
            </a:fld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2CB09FCA-8375-4285-B422-139C7CE949C8}"/>
              </a:ext>
            </a:extLst>
          </p:cNvPr>
          <p:cNvSpPr txBox="1">
            <a:spLocks/>
          </p:cNvSpPr>
          <p:nvPr/>
        </p:nvSpPr>
        <p:spPr>
          <a:xfrm>
            <a:off x="981543" y="20211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6138" indent="-226138" algn="l" defTabSz="904551" rtl="0" eaLnBrk="1" latinLnBrk="0" hangingPunct="1">
              <a:lnSpc>
                <a:spcPct val="90000"/>
              </a:lnSpc>
              <a:spcBef>
                <a:spcPts val="989"/>
              </a:spcBef>
              <a:buFont typeface="Arial" panose="020B0604020202020204" pitchFamily="34" charset="0"/>
              <a:buChar char="•"/>
              <a:defRPr sz="27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8414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237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0691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2967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5242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7518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39796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92071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4347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endParaRPr lang="es-MX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7B350F30-4247-4E33-B077-7CB9BD229364}"/>
              </a:ext>
            </a:extLst>
          </p:cNvPr>
          <p:cNvSpPr txBox="1">
            <a:spLocks/>
          </p:cNvSpPr>
          <p:nvPr/>
        </p:nvSpPr>
        <p:spPr>
          <a:xfrm>
            <a:off x="1133943" y="21735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6138" indent="-226138" algn="l" defTabSz="904551" rtl="0" eaLnBrk="1" latinLnBrk="0" hangingPunct="1">
              <a:lnSpc>
                <a:spcPct val="90000"/>
              </a:lnSpc>
              <a:spcBef>
                <a:spcPts val="989"/>
              </a:spcBef>
              <a:buFont typeface="Arial" panose="020B0604020202020204" pitchFamily="34" charset="0"/>
              <a:buChar char="•"/>
              <a:defRPr sz="27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8414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237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0691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2967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5242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7518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39796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92071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4347" indent="-226138" algn="l" defTabSz="904551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s-MX"/>
          </a:p>
          <a:p>
            <a:endParaRPr lang="es-MX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F44D9CB-D00C-4F1E-BADD-463A5EBEAA8D}"/>
              </a:ext>
            </a:extLst>
          </p:cNvPr>
          <p:cNvSpPr txBox="1"/>
          <p:nvPr/>
        </p:nvSpPr>
        <p:spPr>
          <a:xfrm>
            <a:off x="1675476" y="2354175"/>
            <a:ext cx="87092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MX" b="1" dirty="0">
                <a:solidFill>
                  <a:prstClr val="black"/>
                </a:solidFill>
                <a:latin typeface="Cabin"/>
              </a:rPr>
              <a:t>SE REVISARON LAS PRIMERAS PLANAS Y LAS COLUMNAS EN LA PÁGINA EDITORIAL DE 5 PERIÓDICOS LOCALES.</a:t>
            </a:r>
          </a:p>
          <a:p>
            <a:pPr lvl="0" algn="ctr"/>
            <a:endParaRPr lang="es-MX" b="1" dirty="0">
              <a:solidFill>
                <a:prstClr val="black"/>
              </a:solidFill>
              <a:latin typeface="Cabin"/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  <a:latin typeface="Cabin"/>
              </a:rPr>
              <a:t>EL DATO DE LA PÁGINA EDITORIAL ES EL REFLEJO DE UNA MUESTRA </a:t>
            </a:r>
            <a:r>
              <a:rPr lang="es-MX" b="1" dirty="0" smtClean="0">
                <a:solidFill>
                  <a:prstClr val="black"/>
                </a:solidFill>
                <a:latin typeface="Cabin"/>
              </a:rPr>
              <a:t>TÉCNICA </a:t>
            </a:r>
            <a:r>
              <a:rPr lang="es-MX" b="1" dirty="0">
                <a:solidFill>
                  <a:prstClr val="black"/>
                </a:solidFill>
                <a:latin typeface="Cabin"/>
              </a:rPr>
              <a:t>EQUIVALENTE A 5 COLUMNISTAS POR PERIÓDICO.</a:t>
            </a:r>
          </a:p>
          <a:p>
            <a:pPr lvl="0" algn="ctr"/>
            <a:endParaRPr lang="es-MX" b="1" dirty="0">
              <a:solidFill>
                <a:prstClr val="black"/>
              </a:solidFill>
              <a:latin typeface="Cabin"/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  <a:latin typeface="Cabin"/>
              </a:rPr>
              <a:t>SE OBTUVO EL INDICADOR ACERCA DEL ENFOQUE DE GÉNERO </a:t>
            </a:r>
            <a:r>
              <a:rPr lang="es-MX" b="1" dirty="0" smtClean="0">
                <a:solidFill>
                  <a:prstClr val="black"/>
                </a:solidFill>
                <a:latin typeface="Cabin"/>
              </a:rPr>
              <a:t>DENTRO DE </a:t>
            </a:r>
            <a:r>
              <a:rPr lang="es-MX" b="1" dirty="0">
                <a:solidFill>
                  <a:prstClr val="black"/>
                </a:solidFill>
                <a:latin typeface="Cabin"/>
              </a:rPr>
              <a:t>LA TEMÁTICA INFORMATIVA.</a:t>
            </a:r>
          </a:p>
          <a:p>
            <a:pPr lvl="0" algn="ctr"/>
            <a:endParaRPr lang="es-MX" b="1" dirty="0">
              <a:solidFill>
                <a:prstClr val="black"/>
              </a:solidFill>
              <a:latin typeface="Cabin"/>
            </a:endParaRPr>
          </a:p>
          <a:p>
            <a:pPr lvl="0" algn="ctr"/>
            <a:r>
              <a:rPr lang="es-MX" b="1" dirty="0">
                <a:solidFill>
                  <a:prstClr val="black"/>
                </a:solidFill>
                <a:latin typeface="Cabin"/>
              </a:rPr>
              <a:t>DATOS OBTENIDOS DE LA INFORMACIÓN DISPONIBLE EN LAS PÁGINAS WEB DE LOS PERIÓDICOS.</a:t>
            </a:r>
          </a:p>
          <a:p>
            <a:pPr algn="ctr"/>
            <a:endParaRPr lang="es-MX" b="1" dirty="0">
              <a:latin typeface="Cabin"/>
            </a:endParaRPr>
          </a:p>
          <a:p>
            <a:pPr algn="ctr"/>
            <a:r>
              <a:rPr lang="es-MX" b="1" dirty="0">
                <a:latin typeface="Cabin"/>
              </a:rPr>
              <a:t>ESTUDIO REALIZADO DEL 01 DE ENERO AL 23 DE ABRIL DE 2021.</a:t>
            </a:r>
          </a:p>
          <a:p>
            <a:pPr algn="ctr"/>
            <a:endParaRPr lang="es-MX" b="1" dirty="0">
              <a:latin typeface="Cabin"/>
            </a:endParaRPr>
          </a:p>
          <a:p>
            <a:pPr algn="ctr"/>
            <a:endParaRPr lang="es-MX" b="1" dirty="0">
              <a:latin typeface="Cabin"/>
            </a:endParaRPr>
          </a:p>
        </p:txBody>
      </p:sp>
    </p:spTree>
    <p:extLst>
      <p:ext uri="{BB962C8B-B14F-4D97-AF65-F5344CB8AC3E}">
        <p14:creationId xmlns:p14="http://schemas.microsoft.com/office/powerpoint/2010/main" val="28836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PRIMERAS PLANAS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TEMÁTICA</a:t>
            </a:r>
            <a:r>
              <a:rPr lang="es-MX" sz="3376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3376" b="1" dirty="0">
                <a:solidFill>
                  <a:schemeClr val="dk1"/>
                </a:solidFill>
                <a:latin typeface="Cabin"/>
              </a:rPr>
            </a:br>
            <a:r>
              <a:rPr lang="es-MX" sz="1400" b="1" dirty="0">
                <a:solidFill>
                  <a:prstClr val="black"/>
                </a:solidFill>
                <a:latin typeface="Cabin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5</a:t>
            </a:fld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820310"/>
              </p:ext>
            </p:extLst>
          </p:nvPr>
        </p:nvGraphicFramePr>
        <p:xfrm>
          <a:off x="829141" y="1981619"/>
          <a:ext cx="10401957" cy="4217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8920"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latin typeface="Cabin"/>
                          <a:cs typeface="Aharoni" panose="02010803020104030203" pitchFamily="2" charset="-79"/>
                        </a:rPr>
                        <a:t>TOTALES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latin typeface="Cabin"/>
                          <a:cs typeface="Aharoni" panose="02010803020104030203" pitchFamily="2" charset="-79"/>
                        </a:rPr>
                        <a:t>NOTAS</a:t>
                      </a:r>
                      <a:r>
                        <a:rPr lang="es-MX" sz="2200" baseline="0" dirty="0">
                          <a:latin typeface="Cabin"/>
                          <a:cs typeface="Aharoni" panose="02010803020104030203" pitchFamily="2" charset="-79"/>
                        </a:rPr>
                        <a:t> </a:t>
                      </a:r>
                      <a:endParaRPr lang="es-MX" sz="2200" baseline="0" dirty="0" smtClean="0">
                        <a:latin typeface="Cabin"/>
                        <a:cs typeface="Aharoni" panose="02010803020104030203" pitchFamily="2" charset="-79"/>
                      </a:endParaRPr>
                    </a:p>
                    <a:p>
                      <a:pPr algn="ctr"/>
                      <a:r>
                        <a:rPr lang="es-MX" sz="2200" baseline="0" dirty="0" smtClean="0">
                          <a:latin typeface="Cabin"/>
                          <a:cs typeface="Aharoni" panose="02010803020104030203" pitchFamily="2" charset="-79"/>
                        </a:rPr>
                        <a:t>REVISADAS</a:t>
                      </a:r>
                      <a:endParaRPr lang="es-MX" sz="2200" dirty="0">
                        <a:latin typeface="Cabin"/>
                        <a:cs typeface="Aharoni" panose="02010803020104030203" pitchFamily="2" charset="-79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dirty="0">
                          <a:latin typeface="Cabin"/>
                          <a:cs typeface="Aharoni" panose="02010803020104030203" pitchFamily="2" charset="-79"/>
                        </a:rPr>
                        <a:t>ENFOQUE </a:t>
                      </a:r>
                      <a:endParaRPr lang="es-MX" sz="2200" dirty="0" smtClean="0">
                        <a:latin typeface="Cabin"/>
                        <a:cs typeface="Aharoni" panose="02010803020104030203" pitchFamily="2" charset="-79"/>
                      </a:endParaRPr>
                    </a:p>
                    <a:p>
                      <a:pPr algn="ctr"/>
                      <a:r>
                        <a:rPr lang="es-MX" sz="2200" dirty="0" smtClean="0">
                          <a:latin typeface="Cabin"/>
                          <a:cs typeface="Aharoni" panose="02010803020104030203" pitchFamily="2" charset="-79"/>
                        </a:rPr>
                        <a:t>DE </a:t>
                      </a:r>
                      <a:r>
                        <a:rPr lang="es-MX" sz="2200" dirty="0">
                          <a:latin typeface="Cabin"/>
                          <a:cs typeface="Aharoni" panose="02010803020104030203" pitchFamily="2" charset="-79"/>
                        </a:rPr>
                        <a:t>GÉNERO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814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  <a:cs typeface="Aharoni" panose="02010803020104030203" pitchFamily="2" charset="-79"/>
                        </a:rPr>
                        <a:t>POLÍTICO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708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9.1%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593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  <a:cs typeface="Aharoni" panose="02010803020104030203" pitchFamily="2" charset="-79"/>
                        </a:rPr>
                        <a:t>SEGURIDAD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749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6.6%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721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  <a:cs typeface="Aharoni" panose="02010803020104030203" pitchFamily="2" charset="-79"/>
                        </a:rPr>
                        <a:t>ECONOMÍA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469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1.7%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593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  <a:cs typeface="Aharoni" panose="02010803020104030203" pitchFamily="2" charset="-79"/>
                        </a:rPr>
                        <a:t>SALUD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786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0.3%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095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  <a:cs typeface="Aharoni" panose="02010803020104030203" pitchFamily="2" charset="-79"/>
                        </a:rPr>
                        <a:t>CULTURA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128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14.8%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3525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solidFill>
                            <a:schemeClr val="bg1"/>
                          </a:solidFill>
                          <a:latin typeface="Cabin"/>
                          <a:cs typeface="Aharoni" panose="02010803020104030203" pitchFamily="2" charset="-79"/>
                        </a:rPr>
                        <a:t>TOTAL</a:t>
                      </a:r>
                    </a:p>
                  </a:txBody>
                  <a:tcPr marL="86547" marR="86547" marT="43273" marB="4327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b="1" dirty="0">
                          <a:solidFill>
                            <a:srgbClr val="FF0000"/>
                          </a:solidFill>
                          <a:latin typeface="Cabin"/>
                        </a:rPr>
                        <a:t>2,840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b="1" dirty="0">
                          <a:solidFill>
                            <a:srgbClr val="FF0000"/>
                          </a:solidFill>
                          <a:latin typeface="Cabin"/>
                        </a:rPr>
                        <a:t>5.1%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2921582714"/>
                  </a:ext>
                </a:extLst>
              </a:tr>
            </a:tbl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33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PRIMERAS PLANAS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TEMÁTICA INFORMATIVA SOBRE GÉNERO</a:t>
            </a:r>
            <a:r>
              <a:rPr lang="es-MX" sz="1325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1325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6</a:t>
            </a:fld>
            <a:endParaRPr lang="es-MX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F6EF6AF8-8AED-4837-9AC3-B95533CE0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827" y="3163810"/>
            <a:ext cx="1609677" cy="189795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15D6EE88-CA2C-45AC-975D-0A1D7ACEF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778788"/>
              </p:ext>
            </p:extLst>
          </p:nvPr>
        </p:nvGraphicFramePr>
        <p:xfrm>
          <a:off x="1" y="1730610"/>
          <a:ext cx="10252826" cy="4775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850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PRIMERAS PLANAS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ÁMBITO</a:t>
            </a:r>
            <a:r>
              <a:rPr lang="es-MX" sz="3376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3376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191315"/>
              </p:ext>
            </p:extLst>
          </p:nvPr>
        </p:nvGraphicFramePr>
        <p:xfrm>
          <a:off x="2000020" y="2339811"/>
          <a:ext cx="8060199" cy="4062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6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6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6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3211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TOTALES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NOTAS </a:t>
                      </a:r>
                    </a:p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REVISADAS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ENFOQUE </a:t>
                      </a:r>
                      <a:endParaRPr lang="es-MX" sz="2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DE</a:t>
                      </a:r>
                      <a:r>
                        <a:rPr lang="es-MX" sz="2200" b="1" baseline="0" dirty="0" smtClean="0">
                          <a:latin typeface="Cabin"/>
                        </a:rPr>
                        <a:t> </a:t>
                      </a:r>
                      <a:r>
                        <a:rPr lang="es-MX" sz="2200" b="1" dirty="0" smtClean="0">
                          <a:latin typeface="Cabin"/>
                        </a:rPr>
                        <a:t>GÉNERO</a:t>
                      </a:r>
                      <a:endParaRPr lang="es-MX" sz="2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1620">
                <a:tc>
                  <a:txBody>
                    <a:bodyPr/>
                    <a:lstStyle/>
                    <a:p>
                      <a:pPr algn="ctr"/>
                      <a:endParaRPr lang="es-MX" sz="3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 smtClean="0">
                          <a:latin typeface="Cabin"/>
                        </a:rPr>
                        <a:t>LOCAL</a:t>
                      </a:r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1,762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3.8%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1620"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NACIONAL</a:t>
                      </a:r>
                    </a:p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1,133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endParaRPr lang="es-MX" sz="3200" b="1" dirty="0">
                        <a:latin typeface="Cabin"/>
                      </a:endParaRPr>
                    </a:p>
                    <a:p>
                      <a:pPr algn="ctr"/>
                      <a:r>
                        <a:rPr lang="es-MX" sz="3200" b="1" dirty="0">
                          <a:latin typeface="Cabin"/>
                        </a:rPr>
                        <a:t>5.5%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COLUMNAS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TEMÁTICA</a:t>
            </a:r>
            <a:r>
              <a:rPr lang="es-MX" sz="3376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3376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937B08-EE96-4AE2-B7E0-61D87F545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220918"/>
              </p:ext>
            </p:extLst>
          </p:nvPr>
        </p:nvGraphicFramePr>
        <p:xfrm>
          <a:off x="829142" y="2067075"/>
          <a:ext cx="10401954" cy="4131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73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8920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TOTALES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COLUMNAS</a:t>
                      </a:r>
                      <a:r>
                        <a:rPr lang="es-MX" sz="2200" b="1" baseline="0" dirty="0">
                          <a:latin typeface="Cabin"/>
                        </a:rPr>
                        <a:t> REVISADAS</a:t>
                      </a:r>
                      <a:endParaRPr lang="es-MX" sz="2200" b="1" dirty="0">
                        <a:latin typeface="Cabin"/>
                      </a:endParaRP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ENFOQUE </a:t>
                      </a:r>
                      <a:endParaRPr lang="es-MX" sz="2200" b="1" dirty="0" smtClean="0">
                        <a:latin typeface="Cabin"/>
                      </a:endParaRPr>
                    </a:p>
                    <a:p>
                      <a:pPr algn="ctr"/>
                      <a:r>
                        <a:rPr lang="es-MX" sz="2200" b="1" dirty="0" smtClean="0">
                          <a:latin typeface="Cabin"/>
                        </a:rPr>
                        <a:t>DE </a:t>
                      </a:r>
                      <a:r>
                        <a:rPr lang="es-MX" sz="2200" b="1" dirty="0">
                          <a:latin typeface="Cabin"/>
                        </a:rPr>
                        <a:t>GÉNERO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526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POLÍTICO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357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9.5%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5526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SEGURIDAD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94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18%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526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ECONOMÍA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32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0%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526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SALUD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121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2.4%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526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CULTURA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30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30%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1681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SOCIAL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71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latin typeface="Cabin"/>
                        </a:rPr>
                        <a:t>0%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3525">
                <a:tc>
                  <a:txBody>
                    <a:bodyPr/>
                    <a:lstStyle/>
                    <a:p>
                      <a:pPr algn="ctr"/>
                      <a:r>
                        <a:rPr lang="es-MX" sz="2200" b="1" dirty="0">
                          <a:solidFill>
                            <a:schemeClr val="bg1"/>
                          </a:solidFill>
                          <a:latin typeface="Cabin"/>
                        </a:rPr>
                        <a:t>TOTAL</a:t>
                      </a:r>
                    </a:p>
                  </a:txBody>
                  <a:tcPr marL="86547" marR="86547" marT="43273" marB="43273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b="1" dirty="0">
                          <a:solidFill>
                            <a:srgbClr val="FF0000"/>
                          </a:solidFill>
                          <a:latin typeface="Cabin"/>
                        </a:rPr>
                        <a:t>705</a:t>
                      </a:r>
                    </a:p>
                  </a:txBody>
                  <a:tcPr marL="86547" marR="86547" marT="43273" marB="43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b="1" dirty="0">
                          <a:solidFill>
                            <a:srgbClr val="FF0000"/>
                          </a:solidFill>
                          <a:latin typeface="Cabin"/>
                        </a:rPr>
                        <a:t>8.9%</a:t>
                      </a:r>
                    </a:p>
                  </a:txBody>
                  <a:tcPr marL="86547" marR="86547" marT="43273" marB="43273"/>
                </a:tc>
                <a:extLst>
                  <a:ext uri="{0D108BD9-81ED-4DB2-BD59-A6C34878D82A}">
                    <a16:rowId xmlns:a16="http://schemas.microsoft.com/office/drawing/2014/main" val="221251117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1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36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85745" tIns="42862" rIns="85745" bIns="42862" rtlCol="0" anchor="b" anchorCtr="0">
            <a:noAutofit/>
          </a:bodyPr>
          <a:lstStyle/>
          <a:p>
            <a:pPr algn="ctr">
              <a:buClr>
                <a:schemeClr val="dk1"/>
              </a:buClr>
              <a:buSzPts val="3600"/>
            </a:pPr>
            <a:r>
              <a:rPr lang="es-MX" sz="3200" b="1" dirty="0">
                <a:solidFill>
                  <a:schemeClr val="dk1"/>
                </a:solidFill>
                <a:latin typeface="Cabin"/>
              </a:rPr>
              <a:t>COLUMNAS</a:t>
            </a:r>
            <a:br>
              <a:rPr lang="es-MX" sz="3200" b="1" dirty="0">
                <a:solidFill>
                  <a:schemeClr val="dk1"/>
                </a:solidFill>
                <a:latin typeface="Cabin"/>
              </a:rPr>
            </a:br>
            <a:r>
              <a:rPr lang="es-MX" sz="3200" b="1" dirty="0">
                <a:solidFill>
                  <a:schemeClr val="dk1"/>
                </a:solidFill>
                <a:latin typeface="Cabin"/>
              </a:rPr>
              <a:t>TEMÁTICA INFORMATIVA DE GÉNERO</a:t>
            </a:r>
            <a:r>
              <a:rPr lang="es-MX" sz="1325" b="1" dirty="0">
                <a:solidFill>
                  <a:schemeClr val="dk1"/>
                </a:solidFill>
                <a:latin typeface="Cabin"/>
              </a:rPr>
              <a:t/>
            </a:r>
            <a:br>
              <a:rPr lang="es-MX" sz="1325" b="1" dirty="0">
                <a:solidFill>
                  <a:schemeClr val="dk1"/>
                </a:solidFill>
                <a:latin typeface="Cabin"/>
              </a:rPr>
            </a:br>
            <a:r>
              <a:rPr kumimoji="0" lang="es-MX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bin"/>
                <a:ea typeface="+mj-ea"/>
                <a:cs typeface="+mj-cs"/>
              </a:rPr>
              <a:t>01 Enero – 23 Abril 2021</a:t>
            </a:r>
            <a:endParaRPr sz="3376" b="1" dirty="0">
              <a:solidFill>
                <a:schemeClr val="dk1"/>
              </a:solidFill>
              <a:latin typeface="Cabin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7110D-9D3D-4139-AAA1-590DBD70F469}" type="slidenum">
              <a:rPr lang="es-MX" smtClean="0"/>
              <a:t>9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6EF6AF8-8AED-4837-9AC3-B95533CE09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827" y="3163810"/>
            <a:ext cx="1609677" cy="1897953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7964DF73-6D58-D141-A856-743A398664D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721" y="403295"/>
            <a:ext cx="1399888" cy="1295710"/>
          </a:xfrm>
          <a:prstGeom prst="rect">
            <a:avLst/>
          </a:prstGeom>
        </p:spPr>
      </p:pic>
      <p:graphicFrame>
        <p:nvGraphicFramePr>
          <p:cNvPr id="12" name="Marcador de contenido 11">
            <a:extLst>
              <a:ext uri="{FF2B5EF4-FFF2-40B4-BE49-F238E27FC236}">
                <a16:creationId xmlns:a16="http://schemas.microsoft.com/office/drawing/2014/main" id="{33F04AEC-130F-4C3B-BBD2-0F155B3072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1326342"/>
              </p:ext>
            </p:extLst>
          </p:nvPr>
        </p:nvGraphicFramePr>
        <p:xfrm>
          <a:off x="0" y="1730610"/>
          <a:ext cx="10252827" cy="4775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316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1295</TotalTime>
  <Words>536</Words>
  <Application>Microsoft Office PowerPoint</Application>
  <PresentationFormat>Personalizado</PresentationFormat>
  <Paragraphs>195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Aharoni</vt:lpstr>
      <vt:lpstr>Arial</vt:lpstr>
      <vt:lpstr>Cabin</vt:lpstr>
      <vt:lpstr>Calibri</vt:lpstr>
      <vt:lpstr>Calibri Light</vt:lpstr>
      <vt:lpstr>Century Gothic</vt:lpstr>
      <vt:lpstr>Montserrat</vt:lpstr>
      <vt:lpstr>Tema de Office</vt:lpstr>
      <vt:lpstr>Presentación de PowerPoint</vt:lpstr>
      <vt:lpstr>Presentación de PowerPoint</vt:lpstr>
      <vt:lpstr>Presentación de PowerPoint</vt:lpstr>
      <vt:lpstr>METODOLOGÍA</vt:lpstr>
      <vt:lpstr>PRIMERAS PLANAS TEMÁTICA 01 Enero – 23 Abril 2021</vt:lpstr>
      <vt:lpstr>PRIMERAS PLANAS TEMÁTICA INFORMATIVA SOBRE GÉNERO 01 Enero – 23 Abril 2021</vt:lpstr>
      <vt:lpstr>PRIMERAS PLANAS ÁMBITO 01 Enero – 23 Abril 2021</vt:lpstr>
      <vt:lpstr>COLUMNAS TEMÁTICA 01 Enero – 23 Abril 2021</vt:lpstr>
      <vt:lpstr>COLUMNAS TEMÁTICA INFORMATIVA DE GÉNERO 01 Enero – 23 Abril 2021</vt:lpstr>
      <vt:lpstr>COLUMNAS ÁMBITO 01 Enero – 23 Abril 2021</vt:lpstr>
      <vt:lpstr>Presentación de PowerPoint</vt:lpstr>
      <vt:lpstr>METODOLOGÍA</vt:lpstr>
      <vt:lpstr>PÁGINA EDITORIAL ANALISTAS Y PERIODISTAS MUJERES OPINANDO 01 Enero – 23 Abril 2021</vt:lpstr>
      <vt:lpstr>PÁGINA EDITORIAL ANALISTAS Y PERIODISTAS MUJERES OPINANDO 01 Enero – 23 Abril 2021</vt:lpstr>
      <vt:lpstr>PÁGINA EDITORIAL ¿SOBRE QUÉ ESCRIBEN LAS MUJERES? 01 Enero – 23 Abril 2021</vt:lpstr>
      <vt:lpstr>PÁGINA EDITORIAL ÁMBITO DE LA OPINIÓN DE LAS MUJERES 01 Enero – 23 Abril 2021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Aldo Michel Plascencia Márquez</dc:creator>
  <cp:lastModifiedBy>politicos2021udg@outlook.es</cp:lastModifiedBy>
  <cp:revision>67</cp:revision>
  <dcterms:created xsi:type="dcterms:W3CDTF">2021-02-07T07:16:50Z</dcterms:created>
  <dcterms:modified xsi:type="dcterms:W3CDTF">2021-05-12T17:37:51Z</dcterms:modified>
</cp:coreProperties>
</file>