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0287000" cx="18288000"/>
  <p:notesSz cx="6858000" cy="9144000"/>
  <p:embeddedFontLst>
    <p:embeddedFont>
      <p:font typeface="Montserrat"/>
      <p:bold r:id="rId29"/>
      <p:boldItalic r:id="rId30"/>
    </p:embeddedFont>
    <p:embeddedFont>
      <p:font typeface="Cabin"/>
      <p:regular r:id="rId31"/>
      <p:bold r:id="rId32"/>
      <p:italic r:id="rId33"/>
      <p:boldItalic r:id="rId34"/>
    </p:embeddedFont>
    <p:embeddedFont>
      <p:font typeface="Inter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ivfDtiFuzOJqeUuUDo2nB8/wxD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Cabin-italic.fntdata"/><Relationship Id="rId10" Type="http://schemas.openxmlformats.org/officeDocument/2006/relationships/slide" Target="slides/slide5.xml"/><Relationship Id="rId32" Type="http://schemas.openxmlformats.org/officeDocument/2006/relationships/font" Target="fonts/Cabin-bold.fntdata"/><Relationship Id="rId13" Type="http://schemas.openxmlformats.org/officeDocument/2006/relationships/slide" Target="slides/slide8.xml"/><Relationship Id="rId35" Type="http://schemas.openxmlformats.org/officeDocument/2006/relationships/font" Target="fonts/Inter-regular.fntdata"/><Relationship Id="rId12" Type="http://schemas.openxmlformats.org/officeDocument/2006/relationships/slide" Target="slides/slide7.xml"/><Relationship Id="rId34" Type="http://schemas.openxmlformats.org/officeDocument/2006/relationships/font" Target="fonts/Cabin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Int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91" name="Google Shape;91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02b9f37c6_1_8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5" name="Google Shape;205;g2e02b9f37c6_1_8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6" name="Google Shape;206;g2e02b9f37c6_1_8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2e02b9f37c6_1_8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e02b9f37c6_1_8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9" name="Google Shape;209;g2e02b9f37c6_1_8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e02b9f37c6_1_9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9" name="Google Shape;219;g2e02b9f37c6_1_9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g2e02b9f37c6_1_9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2e02b9f37c6_1_9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e02b9f37c6_1_9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g2e02b9f37c6_1_9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0589852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0589852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0589852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e0589852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058985280_0_27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6" name="Google Shape;246;g2e058985280_0_27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47" name="Google Shape;247;g2e058985280_0_279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e058985280_0_27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e058985280_0_279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0" name="Google Shape;250;g2e058985280_0_27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058985280_0_29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g2e058985280_0_29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61" name="Google Shape;261;g2e058985280_0_294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e058985280_0_29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e058985280_0_294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4" name="Google Shape;264;g2e058985280_0_29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058985280_0_3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6" name="Google Shape;276;g2e058985280_0_3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7" name="Google Shape;277;g2e058985280_0_314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e058985280_0_31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e058985280_0_314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0" name="Google Shape;280;g2e058985280_0_31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058985280_0_32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g2e058985280_0_32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2" name="Google Shape;292;g2e058985280_0_328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e058985280_0_32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e058985280_0_32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5" name="Google Shape;295;g2e058985280_0_32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058985280_0_34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6" name="Google Shape;306;g2e058985280_0_34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07" name="Google Shape;307;g2e058985280_0_34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e058985280_0_34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e058985280_0_34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0" name="Google Shape;310;g2e058985280_0_34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058985280_0_35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1" name="Google Shape;321;g2e058985280_0_35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22" name="Google Shape;322;g2e058985280_0_35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g2e058985280_0_35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e058985280_0_35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5" name="Google Shape;325;g2e058985280_0_35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5" name="Google Shape;105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72558d019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72558d019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72558d0198_0_4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3" name="Google Shape;343;g272558d0198_0_4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4" name="Google Shape;344;g272558d0198_0_48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272558d0198_0_4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272558d0198_0_48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7" name="Google Shape;347;g272558d0198_0_48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72558d0198_0_6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6" name="Google Shape;356;g272558d0198_0_6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57" name="Google Shape;357;g272558d0198_0_61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272558d0198_0_6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272558d0198_0_61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0" name="Google Shape;360;g272558d0198_0_6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72558d0198_0_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9" name="Google Shape;369;g272558d0198_0_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0" name="Google Shape;370;g272558d0198_0_2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272558d0198_0_2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272558d0198_0_2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3" name="Google Shape;373;g272558d0198_0_2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7" name="Google Shape;117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8" name="Google Shape;118;p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1" name="Google Shape;121;p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9" name="Google Shape;129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02b9f37c6_1_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2" name="Google Shape;142;g2e02b9f37c6_1_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3" name="Google Shape;143;g2e02b9f37c6_1_1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e02b9f37c6_1_1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2e02b9f37c6_1_1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6" name="Google Shape;146;g2e02b9f37c6_1_1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02b9f37c6_1_6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6" name="Google Shape;156;g2e02b9f37c6_1_6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g2e02b9f37c6_1_6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e02b9f37c6_1_6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e02b9f37c6_1_6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0" name="Google Shape;160;g2e02b9f37c6_1_6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02a30a82b_0_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7" name="Google Shape;167;g2e02a30a82b_0_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68" name="Google Shape;168;g2e02a30a82b_0_2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e02a30a82b_0_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e02a30a82b_0_2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1" name="Google Shape;171;g2e02a30a82b_0_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02b9f37c6_1_2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1" name="Google Shape;181;g2e02b9f37c6_1_2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2" name="Google Shape;182;g2e02b9f37c6_1_26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e02b9f37c6_1_26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e02b9f37c6_1_26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85" name="Google Shape;185;g2e02b9f37c6_1_26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02b9f37c6_1_7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4" name="Google Shape;194;g2e02b9f37c6_1_7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5" name="Google Shape;195;g2e02b9f37c6_1_70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e02b9f37c6_1_7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e02b9f37c6_1_70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8" name="Google Shape;198;g2e02b9f37c6_1_7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058985280_0_5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e058985280_0_56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7" name="Google Shape;87;g2e058985280_0_5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hyperlink" Target="https://conoceles.iepcjalisco.mx/hom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conoceles.iepcjalisco.mx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6979150" y="0"/>
            <a:ext cx="11207952" cy="10287000"/>
          </a:xfrm>
          <a:custGeom>
            <a:rect b="b" l="l" r="r" t="t"/>
            <a:pathLst>
              <a:path extrusionOk="0" h="10287000" w="11207952">
                <a:moveTo>
                  <a:pt x="0" y="0"/>
                </a:moveTo>
                <a:lnTo>
                  <a:pt x="11207952" y="0"/>
                </a:lnTo>
                <a:lnTo>
                  <a:pt x="11207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533400" y="8483725"/>
            <a:ext cx="876300" cy="697794"/>
          </a:xfrm>
          <a:custGeom>
            <a:rect b="b" l="l" r="r" t="t"/>
            <a:pathLst>
              <a:path extrusionOk="0" h="697794" w="876300">
                <a:moveTo>
                  <a:pt x="0" y="0"/>
                </a:moveTo>
                <a:lnTo>
                  <a:pt x="876300" y="0"/>
                </a:lnTo>
                <a:lnTo>
                  <a:pt x="876300" y="697794"/>
                </a:lnTo>
                <a:lnTo>
                  <a:pt x="0" y="69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533400" y="9299650"/>
            <a:ext cx="1467850" cy="862200"/>
          </a:xfrm>
          <a:custGeom>
            <a:rect b="b" l="l" r="r" t="t"/>
            <a:pathLst>
              <a:path extrusionOk="0" h="862200" w="1467850">
                <a:moveTo>
                  <a:pt x="0" y="0"/>
                </a:moveTo>
                <a:lnTo>
                  <a:pt x="1467850" y="0"/>
                </a:lnTo>
                <a:lnTo>
                  <a:pt x="1467850" y="862200"/>
                </a:lnTo>
                <a:lnTo>
                  <a:pt x="0" y="86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5121" l="0" r="0" t="-35116"/>
            </a:stretch>
          </a:blipFill>
          <a:ln>
            <a:noFill/>
          </a:ln>
        </p:spPr>
      </p:sp>
      <p:sp>
        <p:nvSpPr>
          <p:cNvPr id="99" name="Google Shape;99;p1"/>
          <p:cNvSpPr txBox="1"/>
          <p:nvPr/>
        </p:nvSpPr>
        <p:spPr>
          <a:xfrm>
            <a:off x="2078575" y="9387190"/>
            <a:ext cx="865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756375" y="7785463"/>
            <a:ext cx="899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756375" y="8641463"/>
            <a:ext cx="899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500" y="7667800"/>
            <a:ext cx="697800" cy="6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02b9f37c6_1_8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2e02b9f37c6_1_80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13" name="Google Shape;213;g2e02b9f37c6_1_80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g2e02b9f37c6_1_80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  <p:sp>
        <p:nvSpPr>
          <p:cNvPr id="215" name="Google Shape;215;g2e02b9f37c6_1_80"/>
          <p:cNvSpPr txBox="1"/>
          <p:nvPr/>
        </p:nvSpPr>
        <p:spPr>
          <a:xfrm>
            <a:off x="973575" y="340825"/>
            <a:ext cx="1714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distritos de MR de Jalisco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e02b9f37c6_1_80"/>
          <p:cNvSpPr txBox="1"/>
          <p:nvPr/>
        </p:nvSpPr>
        <p:spPr>
          <a:xfrm>
            <a:off x="981300" y="1982400"/>
            <a:ext cx="166038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</a:t>
            </a: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candidatas (55%) y 27 candidatos (45%) 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</a:t>
            </a: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con Facebook, 66% con X (antes Twitter) y 85% con Instagram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 promedio: 44 años (4 N/D)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edad: 27 años Mujer de FUTURO en Distrito 14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edad: 68 años Hombre de PRD en Distrito 11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02b9f37c6_1_9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g2e02b9f37c6_1_93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27" name="Google Shape;227;g2e02b9f37c6_1_93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g2e02b9f37c6_1_93"/>
          <p:cNvSpPr txBox="1"/>
          <p:nvPr/>
        </p:nvSpPr>
        <p:spPr>
          <a:xfrm>
            <a:off x="973575" y="340825"/>
            <a:ext cx="1714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distritos de MR de Jalisco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e02b9f37c6_1_93"/>
          <p:cNvSpPr txBox="1"/>
          <p:nvPr/>
        </p:nvSpPr>
        <p:spPr>
          <a:xfrm>
            <a:off x="781050" y="1274125"/>
            <a:ext cx="16725900" cy="8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superior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Licenciatura 52% (31) Posgrado 32%(19) Preparatoria 8% (5) + 5 N.D.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Derecho 40% (24) + Otras + 9 N.D.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política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Regiduría (17), 27% Alcaldía (16), 25% Diputación local (15) 12% Diputación federal (7).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declararon ser abogados, 7 profesores y 3 ganaderos.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e02b9f37c6_1_93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058985280_0_0"/>
          <p:cNvSpPr txBox="1"/>
          <p:nvPr>
            <p:ph type="ctrTitle"/>
          </p:nvPr>
        </p:nvSpPr>
        <p:spPr>
          <a:xfrm>
            <a:off x="0" y="2962600"/>
            <a:ext cx="18288000" cy="250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6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Partidos políticos</a:t>
            </a:r>
            <a:endParaRPr sz="6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6" name="Google Shape;236;g2e058985280_0_0"/>
          <p:cNvSpPr txBox="1"/>
          <p:nvPr>
            <p:ph idx="12" type="sldNum"/>
          </p:nvPr>
        </p:nvSpPr>
        <p:spPr>
          <a:xfrm>
            <a:off x="13106400" y="12712700"/>
            <a:ext cx="42672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g2e058985280_0_0"/>
          <p:cNvSpPr txBox="1"/>
          <p:nvPr>
            <p:ph type="ctrTitle"/>
          </p:nvPr>
        </p:nvSpPr>
        <p:spPr>
          <a:xfrm>
            <a:off x="12011775" y="7253775"/>
            <a:ext cx="5092200" cy="250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Coordinador</a:t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Dr. Andrea Bussoletti</a:t>
            </a:r>
            <a:endParaRPr sz="40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8" name="Google Shape;238;g2e058985280_0_0"/>
          <p:cNvSpPr txBox="1"/>
          <p:nvPr/>
        </p:nvSpPr>
        <p:spPr>
          <a:xfrm>
            <a:off x="707825" y="7253775"/>
            <a:ext cx="99930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Alumno de Estudios Políticos y Gobierno</a:t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Victor Salvador Arellano Vazquez</a:t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058985280_0_7"/>
          <p:cNvSpPr txBox="1"/>
          <p:nvPr/>
        </p:nvSpPr>
        <p:spPr>
          <a:xfrm>
            <a:off x="623400" y="3889200"/>
            <a:ext cx="170412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Tránsfugas políticos en Jalisco</a:t>
            </a:r>
            <a:endParaRPr b="1" sz="6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en el proceso electoral 2024 </a:t>
            </a:r>
            <a:endParaRPr b="1" sz="6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058985280_0_27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g2e058985280_0_279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54" name="Google Shape;254;g2e058985280_0_279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g2e058985280_0_279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256" name="Google Shape;256;g2e058985280_0_279"/>
          <p:cNvSpPr txBox="1"/>
          <p:nvPr>
            <p:ph idx="4294967295" type="body"/>
          </p:nvPr>
        </p:nvSpPr>
        <p:spPr>
          <a:xfrm>
            <a:off x="623400" y="2013600"/>
            <a:ext cx="17041200" cy="696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Universo analizado: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>
                <a:latin typeface="Cabin"/>
                <a:ea typeface="Cabin"/>
                <a:cs typeface="Cabin"/>
                <a:sym typeface="Cabin"/>
              </a:rPr>
              <a:t>217 candidatos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, de los cuales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660400" lvl="0" marL="914400" rtl="0" algn="just">
              <a:spcBef>
                <a:spcPts val="640"/>
              </a:spcBef>
              <a:spcAft>
                <a:spcPts val="0"/>
              </a:spcAft>
              <a:buSzPts val="3200"/>
              <a:buFont typeface="Cabin"/>
              <a:buChar char="•"/>
            </a:pPr>
            <a:r>
              <a:rPr b="1" lang="en-US">
                <a:latin typeface="Cabin"/>
                <a:ea typeface="Cabin"/>
                <a:cs typeface="Cabin"/>
                <a:sym typeface="Cabin"/>
              </a:rPr>
              <a:t>3 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candidatos a gobernadores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-660400" lvl="0" marL="914400" rtl="0" algn="just">
              <a:spcBef>
                <a:spcPts val="0"/>
              </a:spcBef>
              <a:spcAft>
                <a:spcPts val="0"/>
              </a:spcAft>
              <a:buSzPts val="3200"/>
              <a:buFont typeface="Cabin"/>
              <a:buChar char="•"/>
            </a:pPr>
            <a:r>
              <a:rPr b="1" lang="en-US">
                <a:latin typeface="Cabin"/>
                <a:ea typeface="Cabin"/>
                <a:cs typeface="Cabin"/>
                <a:sym typeface="Cabin"/>
              </a:rPr>
              <a:t>214 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candidatos a diputaciones locales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Revisión de la plataforma </a:t>
            </a:r>
            <a:r>
              <a:rPr lang="en-US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https://conoceles.iepcjalisco.mx/home</a:t>
            </a:r>
            <a:r>
              <a:rPr lang="en-US">
                <a:latin typeface="Cabin"/>
                <a:ea typeface="Cabin"/>
                <a:cs typeface="Cabin"/>
                <a:sym typeface="Cabin"/>
              </a:rPr>
              <a:t>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Revisión de las bases de datos del Observatorio en materia de transfuguismo electoral de los procesos 2018 y 2021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latin typeface="Cabin"/>
                <a:ea typeface="Cabin"/>
                <a:cs typeface="Cabin"/>
                <a:sym typeface="Cabin"/>
              </a:rPr>
              <a:t>Revisión en los medios de comunicación digitales 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7" name="Google Shape;257;g2e058985280_0_279"/>
          <p:cNvSpPr txBox="1"/>
          <p:nvPr/>
        </p:nvSpPr>
        <p:spPr>
          <a:xfrm>
            <a:off x="1581600" y="507050"/>
            <a:ext cx="15124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METODOLOGÍA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058985280_0_29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g2e058985280_0_294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68" name="Google Shape;268;g2e058985280_0_294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g2e058985280_0_294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270" name="Google Shape;270;g2e058985280_0_294"/>
          <p:cNvSpPr txBox="1"/>
          <p:nvPr>
            <p:ph idx="4294967295" type="body"/>
          </p:nvPr>
        </p:nvSpPr>
        <p:spPr>
          <a:xfrm>
            <a:off x="623400" y="1305900"/>
            <a:ext cx="7997400" cy="767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1" name="Google Shape;271;g2e058985280_0_294"/>
          <p:cNvSpPr txBox="1"/>
          <p:nvPr/>
        </p:nvSpPr>
        <p:spPr>
          <a:xfrm>
            <a:off x="1581600" y="507050"/>
            <a:ext cx="15124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CURRICULA PUBLICADOS EN LA PLATAFORMA IEPC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2" name="Google Shape;272;g2e058985280_0_294"/>
          <p:cNvSpPr txBox="1"/>
          <p:nvPr/>
        </p:nvSpPr>
        <p:spPr>
          <a:xfrm>
            <a:off x="672400" y="2925750"/>
            <a:ext cx="63036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Del total del los candidatos el 64.5% entregó al Instituto Electoral su currículum para publicación en la plataforma conocelos, allá donde más de una tercera parte no proporcionó información al IEPC.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73" name="Google Shape;273;g2e058985280_0_294"/>
          <p:cNvPicPr preferRelativeResize="0"/>
          <p:nvPr/>
        </p:nvPicPr>
        <p:blipFill rotWithShape="1">
          <a:blip r:embed="rId5">
            <a:alphaModFix/>
          </a:blip>
          <a:srcRect b="0" l="0" r="0" t="4734"/>
          <a:stretch/>
        </p:blipFill>
        <p:spPr>
          <a:xfrm>
            <a:off x="7987900" y="1359287"/>
            <a:ext cx="9336724" cy="756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e058985280_0_3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g2e058985280_0_314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84" name="Google Shape;284;g2e058985280_0_314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g2e058985280_0_314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286" name="Google Shape;286;g2e058985280_0_314"/>
          <p:cNvSpPr txBox="1"/>
          <p:nvPr/>
        </p:nvSpPr>
        <p:spPr>
          <a:xfrm>
            <a:off x="672400" y="3513600"/>
            <a:ext cx="6303600" cy="39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De los 217 candidatos analizados, 39 (17.9%) han tenido por lo menos un antecedente en otro partido político distinto al actual o como candidato independiente. En el proceso electoral de 2021 este valor fue del 18.71%. y en 2018 del 15.35%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7" name="Google Shape;287;g2e058985280_0_314"/>
          <p:cNvSpPr txBox="1"/>
          <p:nvPr/>
        </p:nvSpPr>
        <p:spPr>
          <a:xfrm>
            <a:off x="1581600" y="507050"/>
            <a:ext cx="15124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ANTECEDENTES EN UNO O MÁS PARTIDOS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88" name="Google Shape;288;g2e058985280_0_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0548" y="1594463"/>
            <a:ext cx="7082625" cy="747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058985280_0_32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g2e058985280_0_328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299" name="Google Shape;299;g2e058985280_0_328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g2e058985280_0_328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301" name="Google Shape;301;g2e058985280_0_328"/>
          <p:cNvSpPr txBox="1"/>
          <p:nvPr/>
        </p:nvSpPr>
        <p:spPr>
          <a:xfrm>
            <a:off x="1581600" y="507050"/>
            <a:ext cx="15124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CAMBIO DE PARTIDO MÁS RECIENTE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2" name="Google Shape;302;g2e058985280_0_328"/>
          <p:cNvSpPr txBox="1"/>
          <p:nvPr/>
        </p:nvSpPr>
        <p:spPr>
          <a:xfrm>
            <a:off x="605200" y="4022450"/>
            <a:ext cx="69711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De los 39 candidatos con antecedentes partidistas, 15 (38.4%) han cambiado de partido en los últimos tres años. Este valor en 2021 fue del 72% y en 2018 del 56%.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03" name="Google Shape;303;g2e058985280_0_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5298" y="1470725"/>
            <a:ext cx="6971101" cy="734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058985280_0_34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g2e058985280_0_342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314" name="Google Shape;314;g2e058985280_0_342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g2e058985280_0_342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316" name="Google Shape;316;g2e058985280_0_342"/>
          <p:cNvSpPr txBox="1"/>
          <p:nvPr/>
        </p:nvSpPr>
        <p:spPr>
          <a:xfrm>
            <a:off x="1581600" y="507050"/>
            <a:ext cx="83460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FLUJOS 2021-2024 - ¿De donde salen?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17" name="Google Shape;317;g2e058985280_0_342"/>
          <p:cNvSpPr txBox="1"/>
          <p:nvPr/>
        </p:nvSpPr>
        <p:spPr>
          <a:xfrm>
            <a:off x="448600" y="2801400"/>
            <a:ext cx="69501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5 de los 15 de los candidatos que han cambiado de partido para este proceso electoral salen del PRI.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Siguen: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Morena (4) y PAN (2).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18" name="Google Shape;318;g2e058985280_0_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91774" y="618747"/>
            <a:ext cx="7624175" cy="831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058985280_0_35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g2e058985280_0_356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329" name="Google Shape;329;g2e058985280_0_356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g2e058985280_0_356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Partidos Políticos</a:t>
            </a:r>
            <a:endParaRPr/>
          </a:p>
        </p:txBody>
      </p:sp>
      <p:sp>
        <p:nvSpPr>
          <p:cNvPr id="331" name="Google Shape;331;g2e058985280_0_356"/>
          <p:cNvSpPr txBox="1"/>
          <p:nvPr/>
        </p:nvSpPr>
        <p:spPr>
          <a:xfrm>
            <a:off x="1581600" y="507050"/>
            <a:ext cx="82341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FLUJOS 2021-2024 - ¿Hacia dónde van?</a:t>
            </a:r>
            <a:endParaRPr sz="3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2" name="Google Shape;332;g2e058985280_0_356"/>
          <p:cNvSpPr txBox="1"/>
          <p:nvPr/>
        </p:nvSpPr>
        <p:spPr>
          <a:xfrm>
            <a:off x="465500" y="2479500"/>
            <a:ext cx="54336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Los dos partidos que reciben el mayor número de </a:t>
            </a:r>
            <a:r>
              <a:rPr lang="en-US" sz="2800">
                <a:latin typeface="Cabin"/>
                <a:ea typeface="Cabin"/>
                <a:cs typeface="Cabin"/>
                <a:sym typeface="Cabin"/>
              </a:rPr>
              <a:t>tránsfugas</a:t>
            </a:r>
            <a:r>
              <a:rPr lang="en-US" sz="2800">
                <a:latin typeface="Cabin"/>
                <a:ea typeface="Cabin"/>
                <a:cs typeface="Cabin"/>
                <a:sym typeface="Cabin"/>
              </a:rPr>
              <a:t> son el PVEM (4) y MC (4)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Siguen Morena (2) y PAN (2).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bin"/>
                <a:ea typeface="Cabin"/>
                <a:cs typeface="Cabin"/>
                <a:sym typeface="Cabin"/>
              </a:rPr>
              <a:t> </a:t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33" name="Google Shape;333;g2e058985280_0_3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3148" y="779375"/>
            <a:ext cx="7373200" cy="804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>
            <a:off x="-235975" y="0"/>
            <a:ext cx="1906524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 txBox="1"/>
          <p:nvPr/>
        </p:nvSpPr>
        <p:spPr>
          <a:xfrm>
            <a:off x="10112375" y="7369425"/>
            <a:ext cx="65964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Coordinadora</a:t>
            </a:r>
            <a:r>
              <a:rPr b="0" i="0" lang="en-US" sz="32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endParaRPr sz="3200"/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Dra. Mónica Montaño Reyes</a:t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90725" y="7567825"/>
            <a:ext cx="72627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Alumn@s de Estudios Políticos y Gobierno:</a:t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Marco Mota, Luz García, Miroslava Triano</a:t>
            </a:r>
            <a:endParaRPr sz="32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1980432"/>
            <a:ext cx="18288000" cy="3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Línea de investigación: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Élites políticas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Fuente: </a:t>
            </a:r>
            <a:r>
              <a:rPr lang="en-US" sz="275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https://conoceles.iepcjalisco.mx</a:t>
            </a:r>
            <a:r>
              <a:rPr lang="en-US" sz="275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y páginas personales de las candidaturas</a:t>
            </a:r>
            <a:endParaRPr sz="275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72558d0198_0_41"/>
          <p:cNvSpPr txBox="1"/>
          <p:nvPr>
            <p:ph type="ctrTitle"/>
          </p:nvPr>
        </p:nvSpPr>
        <p:spPr>
          <a:xfrm>
            <a:off x="77175" y="3429000"/>
            <a:ext cx="18288000" cy="250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Conclusiones</a:t>
            </a:r>
            <a:endParaRPr sz="64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39" name="Google Shape;339;g272558d0198_0_41"/>
          <p:cNvSpPr txBox="1"/>
          <p:nvPr>
            <p:ph idx="12" type="sldNum"/>
          </p:nvPr>
        </p:nvSpPr>
        <p:spPr>
          <a:xfrm>
            <a:off x="13106400" y="12712700"/>
            <a:ext cx="4267200" cy="73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g272558d0198_0_41"/>
          <p:cNvSpPr txBox="1"/>
          <p:nvPr/>
        </p:nvSpPr>
        <p:spPr>
          <a:xfrm>
            <a:off x="707825" y="7253775"/>
            <a:ext cx="99930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72558d0198_0_4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g272558d0198_0_48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351" name="Google Shape;351;g272558d0198_0_48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g272558d0198_0_48"/>
          <p:cNvSpPr txBox="1"/>
          <p:nvPr/>
        </p:nvSpPr>
        <p:spPr>
          <a:xfrm>
            <a:off x="781050" y="945275"/>
            <a:ext cx="16725900" cy="9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35.5% de los candidatos no publicaron su CV en la plataforma del IEPC (Conóceles)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Hubo paridad en Gubernaturas y Diputaciones, pero no así en Alcaldías para los 10 municipios más poblados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L@s candidatos prefieren Facebook e Instagram, pero están menos en X.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edad promedio para alcaldes y diputaciones locales es de 7 años de diferencia respecto a las gubernaturas (43 y 50).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profesiones más comunes de los candidatos son de empresarios y de abogados.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72558d0198_0_48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72558d0198_0_6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g272558d0198_0_61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364" name="Google Shape;364;g272558d0198_0_61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g272558d0198_0_61"/>
          <p:cNvSpPr txBox="1"/>
          <p:nvPr/>
        </p:nvSpPr>
        <p:spPr>
          <a:xfrm>
            <a:off x="781050" y="945275"/>
            <a:ext cx="16725900" cy="5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18% de las candidaturas tuvieron experiencia en un partido distinto al actual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38% de éstos se cambiaron en los últimos 3 años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y MORENA registraron más salidas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PVEM y Movimiento Ciudadano registraron más entradas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272558d0198_0_61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72558d0198_0_26"/>
          <p:cNvSpPr/>
          <p:nvPr/>
        </p:nvSpPr>
        <p:spPr>
          <a:xfrm>
            <a:off x="6979150" y="0"/>
            <a:ext cx="11207952" cy="10287000"/>
          </a:xfrm>
          <a:custGeom>
            <a:rect b="b" l="l" r="r" t="t"/>
            <a:pathLst>
              <a:path extrusionOk="0" h="10287000" w="11207952">
                <a:moveTo>
                  <a:pt x="0" y="0"/>
                </a:moveTo>
                <a:lnTo>
                  <a:pt x="11207952" y="0"/>
                </a:lnTo>
                <a:lnTo>
                  <a:pt x="112079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g272558d0198_0_26"/>
          <p:cNvSpPr/>
          <p:nvPr/>
        </p:nvSpPr>
        <p:spPr>
          <a:xfrm>
            <a:off x="533400" y="8483725"/>
            <a:ext cx="876300" cy="697794"/>
          </a:xfrm>
          <a:custGeom>
            <a:rect b="b" l="l" r="r" t="t"/>
            <a:pathLst>
              <a:path extrusionOk="0" h="697794" w="876300">
                <a:moveTo>
                  <a:pt x="0" y="0"/>
                </a:moveTo>
                <a:lnTo>
                  <a:pt x="876300" y="0"/>
                </a:lnTo>
                <a:lnTo>
                  <a:pt x="876300" y="697794"/>
                </a:lnTo>
                <a:lnTo>
                  <a:pt x="0" y="697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g272558d0198_0_26"/>
          <p:cNvSpPr/>
          <p:nvPr/>
        </p:nvSpPr>
        <p:spPr>
          <a:xfrm>
            <a:off x="533400" y="9299650"/>
            <a:ext cx="1467850" cy="862200"/>
          </a:xfrm>
          <a:custGeom>
            <a:rect b="b" l="l" r="r" t="t"/>
            <a:pathLst>
              <a:path extrusionOk="0" h="862200" w="1467850">
                <a:moveTo>
                  <a:pt x="0" y="0"/>
                </a:moveTo>
                <a:lnTo>
                  <a:pt x="1467850" y="0"/>
                </a:lnTo>
                <a:lnTo>
                  <a:pt x="1467850" y="862200"/>
                </a:lnTo>
                <a:lnTo>
                  <a:pt x="0" y="862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5117" l="0" r="0" t="-35117"/>
            </a:stretch>
          </a:blipFill>
          <a:ln>
            <a:noFill/>
          </a:ln>
        </p:spPr>
      </p:sp>
      <p:sp>
        <p:nvSpPr>
          <p:cNvPr id="378" name="Google Shape;378;g272558d0198_0_26"/>
          <p:cNvSpPr txBox="1"/>
          <p:nvPr/>
        </p:nvSpPr>
        <p:spPr>
          <a:xfrm>
            <a:off x="2078575" y="9387190"/>
            <a:ext cx="865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observatorioelectoral.cucsh.udg.mx</a:t>
            </a:r>
            <a:endParaRPr/>
          </a:p>
        </p:txBody>
      </p:sp>
      <p:sp>
        <p:nvSpPr>
          <p:cNvPr id="379" name="Google Shape;379;g272558d0198_0_26"/>
          <p:cNvSpPr txBox="1"/>
          <p:nvPr/>
        </p:nvSpPr>
        <p:spPr>
          <a:xfrm>
            <a:off x="1756375" y="7785463"/>
            <a:ext cx="899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/>
          </a:p>
        </p:txBody>
      </p:sp>
      <p:sp>
        <p:nvSpPr>
          <p:cNvPr id="380" name="Google Shape;380;g272558d0198_0_26"/>
          <p:cNvSpPr txBox="1"/>
          <p:nvPr/>
        </p:nvSpPr>
        <p:spPr>
          <a:xfrm>
            <a:off x="1756375" y="8641463"/>
            <a:ext cx="899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@ObsElectoralUDG</a:t>
            </a:r>
            <a:endParaRPr/>
          </a:p>
        </p:txBody>
      </p:sp>
      <p:pic>
        <p:nvPicPr>
          <p:cNvPr id="381" name="Google Shape;381;g272558d0198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500" y="7667800"/>
            <a:ext cx="697800" cy="6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272558d0198_0_26"/>
          <p:cNvSpPr txBox="1"/>
          <p:nvPr/>
        </p:nvSpPr>
        <p:spPr>
          <a:xfrm>
            <a:off x="692500" y="1483150"/>
            <a:ext cx="5426400" cy="52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Montserrat"/>
                <a:ea typeface="Montserrat"/>
                <a:cs typeface="Montserrat"/>
                <a:sym typeface="Montserrat"/>
              </a:rPr>
              <a:t>Departamento de Estudios Políticos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Montserrat"/>
                <a:ea typeface="Montserrat"/>
                <a:cs typeface="Montserrat"/>
                <a:sym typeface="Montserrat"/>
              </a:rPr>
              <a:t>CUCSH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Av. Parres Arias 150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San José del Bajío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C.P. 45132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Zapopan, Jalisco.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-1004325" y="0"/>
            <a:ext cx="1979676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 txBox="1"/>
          <p:nvPr/>
        </p:nvSpPr>
        <p:spPr>
          <a:xfrm>
            <a:off x="1156162" y="3172239"/>
            <a:ext cx="15975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"/>
          <p:cNvSpPr txBox="1"/>
          <p:nvPr/>
        </p:nvSpPr>
        <p:spPr>
          <a:xfrm>
            <a:off x="592575" y="1593075"/>
            <a:ext cx="16428600" cy="6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24 candidaturas a 9 Gubernaturas</a:t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Jalisco, Ciudad de México, Puebla</a:t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Guanajuato, Yucatán, Tabasco</a:t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Veracruz, Morelos, Chiapas </a:t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 txBox="1"/>
          <p:nvPr/>
        </p:nvSpPr>
        <p:spPr>
          <a:xfrm>
            <a:off x="17036341" y="9562871"/>
            <a:ext cx="9145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981300" y="1982400"/>
            <a:ext cx="163254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candidatas y 12 candidatos a 9 gubernaturas.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98% con Facebook, X (antes Twitter) e Instagram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 promedio: 50 años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edad: Mujer de Movimiento Ciudadano Yucatán 35 años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edad: Mujer de MORENA de Guanajuato 67 años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132250" y="340825"/>
            <a:ext cx="8778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Gobiernos Estatales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02b9f37c6_1_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g2e02b9f37c6_1_13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150" name="Google Shape;150;g2e02b9f37c6_1_13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g2e02b9f37c6_1_13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  <p:sp>
        <p:nvSpPr>
          <p:cNvPr id="152" name="Google Shape;152;g2e02b9f37c6_1_13"/>
          <p:cNvSpPr txBox="1"/>
          <p:nvPr/>
        </p:nvSpPr>
        <p:spPr>
          <a:xfrm>
            <a:off x="981300" y="1982400"/>
            <a:ext cx="16325400" cy="83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Superior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Licenciatura (8) y 54% Maestría o Doctorado (13)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Derecho y 33% Economía y administración 33% Otras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política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71% han sido Diputados Federales y/o Diputados locales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29% han sido Alcaldes y/o Senadores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declararon ser empresarios.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abogad@s, profesores y 37% N/A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e02b9f37c6_1_13"/>
          <p:cNvSpPr txBox="1"/>
          <p:nvPr/>
        </p:nvSpPr>
        <p:spPr>
          <a:xfrm>
            <a:off x="1132250" y="340825"/>
            <a:ext cx="8778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Gobiernos Estatales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02b9f37c6_1_60"/>
          <p:cNvSpPr/>
          <p:nvPr/>
        </p:nvSpPr>
        <p:spPr>
          <a:xfrm>
            <a:off x="-1004325" y="0"/>
            <a:ext cx="1979676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g2e02b9f37c6_1_60"/>
          <p:cNvSpPr txBox="1"/>
          <p:nvPr/>
        </p:nvSpPr>
        <p:spPr>
          <a:xfrm>
            <a:off x="1156162" y="3172239"/>
            <a:ext cx="15975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e02b9f37c6_1_60"/>
          <p:cNvSpPr txBox="1"/>
          <p:nvPr/>
        </p:nvSpPr>
        <p:spPr>
          <a:xfrm>
            <a:off x="679750" y="1013950"/>
            <a:ext cx="16428600" cy="8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33</a:t>
            </a: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can</a:t>
            </a: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didaturas a </a:t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10 Municipios más poblados de Jalisco</a:t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Zapopan, Guadalajara, Tlajomulco, 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Tlaquepaque, Tonalá, Puerto Vallarta, 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Lagos de Moreno, El Salto, Tepatitlán, Zapotlán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02a30a82b_0_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g2e02a30a82b_0_2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175" name="Google Shape;175;g2e02a30a82b_0_2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g2e02a30a82b_0_2"/>
          <p:cNvSpPr txBox="1"/>
          <p:nvPr/>
        </p:nvSpPr>
        <p:spPr>
          <a:xfrm>
            <a:off x="2819319" y="9369372"/>
            <a:ext cx="1450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Línea de Investigación de </a:t>
            </a:r>
            <a:r>
              <a:rPr b="1" lang="en-US" sz="2799">
                <a:latin typeface="Inter"/>
                <a:ea typeface="Inter"/>
                <a:cs typeface="Inter"/>
                <a:sym typeface="Inter"/>
              </a:rPr>
              <a:t>Élites Políticas</a:t>
            </a:r>
            <a:endParaRPr/>
          </a:p>
        </p:txBody>
      </p:sp>
      <p:sp>
        <p:nvSpPr>
          <p:cNvPr id="177" name="Google Shape;177;g2e02a30a82b_0_2"/>
          <p:cNvSpPr txBox="1"/>
          <p:nvPr/>
        </p:nvSpPr>
        <p:spPr>
          <a:xfrm>
            <a:off x="973575" y="340825"/>
            <a:ext cx="1714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Municipios más poblados de Jalisco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e02a30a82b_0_2"/>
          <p:cNvSpPr txBox="1"/>
          <p:nvPr/>
        </p:nvSpPr>
        <p:spPr>
          <a:xfrm>
            <a:off x="981300" y="1982400"/>
            <a:ext cx="16603800" cy="6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candidatas (36%) y 21 candidatos (63%) 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94% con Facebook, 72% con X (antes Twitter) y 85% con Instagram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Edad promedio: 43 años ( 6 N/D)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 edad: 30 años Hombre de MC en Tonalá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Mayor edad: 69 años Mujer de MORENA en P. Vallarta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02b9f37c6_1_2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g2e02b9f37c6_1_26"/>
          <p:cNvSpPr txBox="1"/>
          <p:nvPr/>
        </p:nvSpPr>
        <p:spPr>
          <a:xfrm>
            <a:off x="17036341" y="9562871"/>
            <a:ext cx="91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/>
          </a:p>
        </p:txBody>
      </p:sp>
      <p:sp>
        <p:nvSpPr>
          <p:cNvPr id="189" name="Google Shape;189;g2e02b9f37c6_1_26"/>
          <p:cNvSpPr/>
          <p:nvPr/>
        </p:nvSpPr>
        <p:spPr>
          <a:xfrm>
            <a:off x="17415950" y="9287350"/>
            <a:ext cx="872056" cy="800400"/>
          </a:xfrm>
          <a:custGeom>
            <a:rect b="b" l="l" r="r" t="t"/>
            <a:pathLst>
              <a:path extrusionOk="0" h="800400" w="872056">
                <a:moveTo>
                  <a:pt x="0" y="0"/>
                </a:moveTo>
                <a:lnTo>
                  <a:pt x="872056" y="0"/>
                </a:lnTo>
                <a:lnTo>
                  <a:pt x="872056" y="800400"/>
                </a:lnTo>
                <a:lnTo>
                  <a:pt x="0" y="800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g2e02b9f37c6_1_26"/>
          <p:cNvSpPr txBox="1"/>
          <p:nvPr/>
        </p:nvSpPr>
        <p:spPr>
          <a:xfrm>
            <a:off x="973575" y="340825"/>
            <a:ext cx="17145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municipios más poblados de Jalisco</a:t>
            </a:r>
            <a:endParaRPr b="1"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e02b9f37c6_1_26"/>
          <p:cNvSpPr txBox="1"/>
          <p:nvPr/>
        </p:nvSpPr>
        <p:spPr>
          <a:xfrm>
            <a:off x="781050" y="1274125"/>
            <a:ext cx="16725900" cy="9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superior 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Licenciatura 45% (15) y Posgrado 39% (13) 8 de la UdeG y 4 del ITESO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Estudió Derecho 30% (10) Otras (31%) 11 y N/D (12)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Educados Zapopan, Guadalajara, Tlajomulco, Tonalá y Tepatitlán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 política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b="1"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35% (12) han sido regidores, 30% Diputados locales, 21% Alcaldes</a:t>
            </a:r>
            <a:endParaRPr b="1"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○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Candidatos con más experiencia son los de Guadalajara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Char char="●"/>
            </a:pPr>
            <a:r>
              <a:rPr lang="en-US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declararon ser empresarios 3 profesores y 2 abogados.</a:t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02b9f37c6_1_70"/>
          <p:cNvSpPr/>
          <p:nvPr/>
        </p:nvSpPr>
        <p:spPr>
          <a:xfrm>
            <a:off x="-1004325" y="0"/>
            <a:ext cx="1979676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2e02b9f37c6_1_70"/>
          <p:cNvSpPr txBox="1"/>
          <p:nvPr/>
        </p:nvSpPr>
        <p:spPr>
          <a:xfrm>
            <a:off x="1156162" y="3172239"/>
            <a:ext cx="15975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e02b9f37c6_1_70"/>
          <p:cNvSpPr txBox="1"/>
          <p:nvPr/>
        </p:nvSpPr>
        <p:spPr>
          <a:xfrm>
            <a:off x="0" y="1897850"/>
            <a:ext cx="17108400" cy="6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60</a:t>
            </a:r>
            <a:r>
              <a:rPr b="1"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candidaturas a diputaciones locales </a:t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20 distritos locales 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6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de mayoría relativa del estado de Jalisco</a:t>
            </a:r>
            <a:endParaRPr sz="61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6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