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Cabin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460FB8-F96C-45F2-AE0F-4E84428485D2}">
  <a:tblStyle styleId="{65460FB8-F96C-45F2-AE0F-4E84428485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bin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Cabin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abin-bold.fntdata"/><Relationship Id="rId6" Type="http://schemas.openxmlformats.org/officeDocument/2006/relationships/slide" Target="slides/slide1.xml"/><Relationship Id="rId18" Type="http://schemas.openxmlformats.org/officeDocument/2006/relationships/font" Target="fonts/Cabin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935f1f9e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935f1f9e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7ae361a1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7ae361a1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9b9e8d57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9b9e8d57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935f1f9e_0_2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935f1f9e_0_2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935f1f9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935f1f9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9a491e29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9a491e2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99737145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99737145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9f1668e9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9f1668e9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3333524b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3333524b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99737145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99737145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7ae361a1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7ae361a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9b9e8d57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9b9e8d57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1481300"/>
            <a:ext cx="9144000" cy="12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Línea de investigación:</a:t>
            </a:r>
            <a:endParaRPr sz="320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320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Partidos políticos</a:t>
            </a:r>
            <a:endParaRPr sz="320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6124125" y="3802525"/>
            <a:ext cx="2546100" cy="12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Coordinador</a:t>
            </a:r>
            <a:endParaRPr sz="20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Dr. Andrea Bussoletti</a:t>
            </a:r>
            <a:endParaRPr sz="200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68225" y="3604725"/>
            <a:ext cx="3838500" cy="12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Abraham Cortés</a:t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Emilio Gómez García</a:t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Alejandra Ocampo Garcia</a:t>
            </a:r>
            <a:endParaRPr sz="18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Estefanía Sánchez Larios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126" name="Google Shape;126;p22"/>
          <p:cNvGraphicFramePr/>
          <p:nvPr/>
        </p:nvGraphicFramePr>
        <p:xfrm>
          <a:off x="1318975" y="995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{65460FB8-F96C-45F2-AE0F-4E84428485D2}</a:tableStyleId>
              </a:tblPr>
              <a:tblGrid>
                <a:gridCol w="1608675"/>
                <a:gridCol w="888300"/>
                <a:gridCol w="509225"/>
              </a:tblGrid>
              <a:tr h="215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Partido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Candidatos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en entrada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%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267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Hagamos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50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27.8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Fuerza por México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16.1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MC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25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13.9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Morena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14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7.8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Futuro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7.2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RSP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5.0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PT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5.0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graphicFrame>
        <p:nvGraphicFramePr>
          <p:cNvPr id="127" name="Google Shape;127;p22"/>
          <p:cNvGraphicFramePr/>
          <p:nvPr/>
        </p:nvGraphicFramePr>
        <p:xfrm>
          <a:off x="5059700" y="99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{65460FB8-F96C-45F2-AE0F-4E84428485D2}</a:tableStyleId>
              </a:tblPr>
              <a:tblGrid>
                <a:gridCol w="1925000"/>
                <a:gridCol w="924350"/>
                <a:gridCol w="563400"/>
              </a:tblGrid>
              <a:tr h="35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Partido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Candidatos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en entrada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%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PES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3.9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PAN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3.3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PVEM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3.3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Independientes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2.8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Somos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1.7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PRI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1.7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PRD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0.6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128" name="Google Shape;128;p22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FLUJOS CAMBIOS DE PARTIDO 2018-2021 - ¿Hacia </a:t>
            </a: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dónde</a:t>
            </a: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van?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4" name="Google Shape;134;p23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CAMBIOS DE PARTIDO - Distribución por </a:t>
            </a: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género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5" name="Google Shape;135;p23"/>
          <p:cNvSpPr txBox="1"/>
          <p:nvPr/>
        </p:nvSpPr>
        <p:spPr>
          <a:xfrm>
            <a:off x="224300" y="1764575"/>
            <a:ext cx="16965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790800" y="1753450"/>
            <a:ext cx="2830800" cy="17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De los 250 candidatos con antecedentes partidistas, 165 son hombres, lo que representa el 66.0% del total. </a:t>
            </a: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En el proceso electoral de 2018 este valor fue del 77.0%.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37" name="Google Shape;137;p23"/>
          <p:cNvPicPr preferRelativeResize="0"/>
          <p:nvPr/>
        </p:nvPicPr>
        <p:blipFill rotWithShape="1">
          <a:blip r:embed="rId4">
            <a:alphaModFix/>
          </a:blip>
          <a:srcRect b="0" l="13671" r="17282" t="0"/>
          <a:stretch/>
        </p:blipFill>
        <p:spPr>
          <a:xfrm>
            <a:off x="3538157" y="719300"/>
            <a:ext cx="5134994" cy="433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311700" y="1944600"/>
            <a:ext cx="8520600" cy="1254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320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Tránsfugas</a:t>
            </a:r>
            <a:r>
              <a:rPr b="1" lang="it" sz="320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 políticos en Jalisco</a:t>
            </a:r>
            <a:endParaRPr b="1" sz="320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320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en el proceso electoral 2021 </a:t>
            </a:r>
            <a:endParaRPr b="1" sz="320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652950"/>
            <a:ext cx="8520600" cy="383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Cabin"/>
                <a:ea typeface="Cabin"/>
                <a:cs typeface="Cabin"/>
                <a:sym typeface="Cabin"/>
              </a:rPr>
              <a:t>Universo analizado: </a:t>
            </a:r>
            <a:endParaRPr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latin typeface="Cabin"/>
                <a:ea typeface="Cabin"/>
                <a:cs typeface="Cabin"/>
                <a:sym typeface="Cabin"/>
              </a:rPr>
              <a:t>1336 candidatos</a:t>
            </a:r>
            <a:r>
              <a:rPr lang="it">
                <a:latin typeface="Cabin"/>
                <a:ea typeface="Cabin"/>
                <a:cs typeface="Cabin"/>
                <a:sym typeface="Cabin"/>
              </a:rPr>
              <a:t>, de los cuales</a:t>
            </a:r>
            <a:endParaRPr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bin"/>
              <a:ea typeface="Cabin"/>
              <a:cs typeface="Cabin"/>
              <a:sym typeface="Cabi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b="1" lang="it">
                <a:latin typeface="Cabin"/>
                <a:ea typeface="Cabin"/>
                <a:cs typeface="Cabin"/>
                <a:sym typeface="Cabin"/>
              </a:rPr>
              <a:t>877 </a:t>
            </a:r>
            <a:r>
              <a:rPr lang="it">
                <a:latin typeface="Cabin"/>
                <a:ea typeface="Cabin"/>
                <a:cs typeface="Cabin"/>
                <a:sym typeface="Cabin"/>
              </a:rPr>
              <a:t>candidatos a presidencias municipales</a:t>
            </a:r>
            <a:endParaRPr>
              <a:latin typeface="Cabin"/>
              <a:ea typeface="Cabin"/>
              <a:cs typeface="Cabin"/>
              <a:sym typeface="Cabin"/>
            </a:endParaRPr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b="1" lang="it">
                <a:latin typeface="Cabin"/>
                <a:ea typeface="Cabin"/>
                <a:cs typeface="Cabin"/>
                <a:sym typeface="Cabin"/>
              </a:rPr>
              <a:t>459 </a:t>
            </a:r>
            <a:r>
              <a:rPr lang="it">
                <a:latin typeface="Cabin"/>
                <a:ea typeface="Cabin"/>
                <a:cs typeface="Cabin"/>
                <a:sym typeface="Cabin"/>
              </a:rPr>
              <a:t>candidatos a diputaciones locales</a:t>
            </a:r>
            <a:endParaRPr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336200" y="1880100"/>
            <a:ext cx="3151800" cy="162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De los 1336 candidatos analizados, 250 (18.71%) han tenido por lo menos un antecedente en otro partido político distinto al actual o como candidato independiente. En el proceso electoral de 2018 este valor fue del 15.35%.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ANTECEDENTES EN UNO O MÁS PARTIDOS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4">
            <a:alphaModFix/>
          </a:blip>
          <a:srcRect b="0" l="12738" r="16610" t="0"/>
          <a:stretch/>
        </p:blipFill>
        <p:spPr>
          <a:xfrm>
            <a:off x="3488000" y="808850"/>
            <a:ext cx="5137398" cy="41532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2" name="Google Shape;82;p17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CAMBIOS DE PARTIDO por cargo de elección popular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224300" y="1764575"/>
            <a:ext cx="16965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488850" y="1764575"/>
            <a:ext cx="2830800" cy="26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El tipo de elección en que se registra un porcentaje más alto de candidatos </a:t>
            </a: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tránsfugas</a:t>
            </a: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es para la renovación de las presidencias municipales (22.2%), seguidos por aquellos candidatos que compiten contemporaneamente para una diputación en un distrito y en el listado de representación proporcional (21.7%): 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03550" y="1288875"/>
            <a:ext cx="5217598" cy="30193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CAMBIO DE PARTIDO MÁS RECIENTE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113750" y="1989000"/>
            <a:ext cx="2830800" cy="17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De los 250 candidatos con antecedentes partidistas, 180 (72.0%) han cambiado de partido después del proceso </a:t>
            </a: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electoral 2018 y previo al proceso 2021. Este valor en 2018 fue del 56%. 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93" name="Google Shape;93;p18"/>
          <p:cNvPicPr preferRelativeResize="0"/>
          <p:nvPr/>
        </p:nvPicPr>
        <p:blipFill rotWithShape="1">
          <a:blip r:embed="rId4">
            <a:alphaModFix/>
          </a:blip>
          <a:srcRect b="0" l="5319" r="6613" t="0"/>
          <a:stretch/>
        </p:blipFill>
        <p:spPr>
          <a:xfrm>
            <a:off x="3019225" y="716100"/>
            <a:ext cx="5727526" cy="41402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790800" y="253525"/>
            <a:ext cx="4173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FLUJOS DE CAMBIOS DE PARTIDO 2018-2021 </a:t>
            </a: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- ¿De donde salen?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224300" y="1764575"/>
            <a:ext cx="16965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224300" y="1400700"/>
            <a:ext cx="2716800" cy="26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El 31.1% de los candidatos que han cambiado de partido para este proceso electoral salen del PRI. 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Siguen: 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Movimiento CIudadano (15.0%)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PAN (12.8%)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PRD (11.7%)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Morena (7.2%)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 rotWithShape="1">
          <a:blip r:embed="rId4">
            <a:alphaModFix/>
          </a:blip>
          <a:srcRect b="12808" l="9616" r="0" t="0"/>
          <a:stretch/>
        </p:blipFill>
        <p:spPr>
          <a:xfrm>
            <a:off x="3584840" y="407475"/>
            <a:ext cx="5254861" cy="464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8" name="Google Shape;108;p20"/>
          <p:cNvSpPr txBox="1"/>
          <p:nvPr/>
        </p:nvSpPr>
        <p:spPr>
          <a:xfrm>
            <a:off x="790800" y="253525"/>
            <a:ext cx="75624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FLUJOS CAMBIOS DE PARTIDO 2018-2021 - ¿De donde salen?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109" name="Google Shape;109;p20"/>
          <p:cNvGraphicFramePr/>
          <p:nvPr/>
        </p:nvGraphicFramePr>
        <p:xfrm>
          <a:off x="1318975" y="995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{65460FB8-F96C-45F2-AE0F-4E84428485D2}</a:tableStyleId>
              </a:tblPr>
              <a:tblGrid>
                <a:gridCol w="1608675"/>
                <a:gridCol w="888300"/>
                <a:gridCol w="509225"/>
              </a:tblGrid>
              <a:tr h="215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Partido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Candidatos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 que salen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%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267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PRI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31.1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MC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15.0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PAN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12.8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PRD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11.7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Morena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7.2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PVEM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6.1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PANAL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10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5.6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graphicFrame>
        <p:nvGraphicFramePr>
          <p:cNvPr id="110" name="Google Shape;110;p20"/>
          <p:cNvGraphicFramePr/>
          <p:nvPr/>
        </p:nvGraphicFramePr>
        <p:xfrm>
          <a:off x="5059700" y="995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{65460FB8-F96C-45F2-AE0F-4E84428485D2}</a:tableStyleId>
              </a:tblPr>
              <a:tblGrid>
                <a:gridCol w="1608675"/>
                <a:gridCol w="888300"/>
                <a:gridCol w="471300"/>
              </a:tblGrid>
              <a:tr h="352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Partido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Candidatos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que salen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%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Independientes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3.9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Frente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4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2.2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PT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3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1.7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78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PES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1.1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/>
                </a:tc>
              </a:tr>
              <a:tr h="36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Wikipolitica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0.6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  <a:tr h="36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Otros* 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2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solidFill>
                            <a:schemeClr val="dk2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1.1</a:t>
                      </a:r>
                      <a:endParaRPr sz="1100">
                        <a:solidFill>
                          <a:schemeClr val="dk2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111" name="Google Shape;111;p20"/>
          <p:cNvSpPr txBox="1"/>
          <p:nvPr/>
        </p:nvSpPr>
        <p:spPr>
          <a:xfrm>
            <a:off x="790800" y="4522375"/>
            <a:ext cx="68358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* Se trata de partidos ya no existentes en Jalisco que perdieron el registro antes del proceso electoral 2018 </a:t>
            </a:r>
            <a:endParaRPr sz="10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790800" y="253525"/>
            <a:ext cx="3322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FLUJOS CAMBIOS DE PARTIDO 2018-2021 </a:t>
            </a:r>
            <a:r>
              <a:rPr lang="it"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- ¿Hacia dónde van?</a:t>
            </a:r>
            <a:endParaRPr sz="1800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224300" y="1764575"/>
            <a:ext cx="16965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9" name="Google Shape;119;p21"/>
          <p:cNvSpPr txBox="1"/>
          <p:nvPr/>
        </p:nvSpPr>
        <p:spPr>
          <a:xfrm>
            <a:off x="224300" y="1476325"/>
            <a:ext cx="2716800" cy="26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El 27.8% de los candidatos que han cambiado de partido para este proceso electoral compiten hoy en las filas de Hagamos.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Siguen: 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Fuerza Por México</a:t>
            </a: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 (16.1%)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Movimiento Ciudadano (13.9%)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Morena (7.8%)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Futuro (7.2%)</a:t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endParaRPr b="1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4">
            <a:alphaModFix/>
          </a:blip>
          <a:srcRect b="12172" l="7227" r="0" t="0"/>
          <a:stretch/>
        </p:blipFill>
        <p:spPr>
          <a:xfrm>
            <a:off x="3374089" y="253525"/>
            <a:ext cx="5474910" cy="4470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