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98" r:id="rId4"/>
    <p:sldId id="260" r:id="rId5"/>
    <p:sldId id="289" r:id="rId6"/>
    <p:sldId id="306" r:id="rId7"/>
    <p:sldId id="293" r:id="rId8"/>
    <p:sldId id="287" r:id="rId9"/>
    <p:sldId id="294" r:id="rId10"/>
    <p:sldId id="296" r:id="rId11"/>
    <p:sldId id="297" r:id="rId12"/>
    <p:sldId id="299" r:id="rId13"/>
    <p:sldId id="300" r:id="rId14"/>
  </p:sldIdLst>
  <p:sldSz cx="9144000" cy="5143500" type="screen16x9"/>
  <p:notesSz cx="6858000" cy="9144000"/>
  <p:embeddedFontLst>
    <p:embeddedFont>
      <p:font typeface="Cabin" pitchFamily="2" charset="77"/>
      <p:regular r:id="rId16"/>
      <p:bold r:id="rId17"/>
      <p:italic r:id="rId18"/>
      <p:boldItalic r:id="rId19"/>
    </p:embeddedFont>
    <p:embeddedFont>
      <p:font typeface="Montserrat" pitchFamily="2" charset="77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/>
    <p:restoredTop sz="93692"/>
  </p:normalViewPr>
  <p:slideViewPr>
    <p:cSldViewPr snapToGrid="0">
      <p:cViewPr varScale="1">
        <p:scale>
          <a:sx n="89" d="100"/>
          <a:sy n="89" d="100"/>
        </p:scale>
        <p:origin x="280" y="1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1ce16fbb1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1ce16fbb1_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c61ba0e6a_1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c61ba0e6a_1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0598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310653ea5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310653ea5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7258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c61ba0e6a_1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c61ba0e6a_1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261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1ce16fbb1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1ce16fbb1_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9577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b57bf917bd_6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b57bf917bd_6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c61ba0e6a_1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c61ba0e6a_1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DISTINGUIR MUY BIEN QUE NO ESTÁN TOOOODAS LAS INSTANCIAS, SINO DEL ÁMBITO ELECTORAL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AMBITO PENAL Y ADMINISTRATIVO NO CUENTAN TODAVÍA CON SENTENCIAS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SALA REGIONAL GUADALAJARA CORRIGE PLANAS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SALA REGIONAL ESPECIALIZADA ATIENDE CASOS DE TIPO FEDERAL (CANDIDATURAS FEDERALES)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0608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310653ea5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310653ea5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c61ba0e6a_1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c61ba0e6a_1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53466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310653ea5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310653ea5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3503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c61ba0e6a_1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c61ba0e6a_1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1680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c61ba0e6a_1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c61ba0e6a_1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05858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c61ba0e6a_1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c61ba0e6a_1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4505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9575" y="0"/>
            <a:ext cx="5603976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0500" y="3235974"/>
            <a:ext cx="438150" cy="357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0500" y="3668025"/>
            <a:ext cx="438150" cy="3488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2000" y="4154875"/>
            <a:ext cx="438150" cy="466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7">
            <a:alphaModFix/>
          </a:blip>
          <a:srcRect t="20629" b="20629"/>
          <a:stretch/>
        </p:blipFill>
        <p:spPr>
          <a:xfrm>
            <a:off x="266700" y="4649825"/>
            <a:ext cx="733925" cy="4311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1049425" y="4573626"/>
            <a:ext cx="44193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observatorioelectoral.cucsh.udg.mx</a:t>
            </a:r>
            <a:endParaRPr sz="16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812125" y="4066325"/>
            <a:ext cx="4589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@Observatorio Político Electoral UdeG</a:t>
            </a:r>
            <a:endParaRPr sz="16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812125" y="3198925"/>
            <a:ext cx="4589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@ObsElectoralUDG</a:t>
            </a:r>
            <a:endParaRPr sz="16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812125" y="3626925"/>
            <a:ext cx="4589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@ObsElectoralUDG</a:t>
            </a:r>
            <a:endParaRPr sz="16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6583FDF-0A0E-5045-84EF-63D55EEE6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239" y="0"/>
            <a:ext cx="6611113" cy="5143500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3" name="Google Shape;90;p16">
            <a:extLst>
              <a:ext uri="{FF2B5EF4-FFF2-40B4-BE49-F238E27FC236}">
                <a16:creationId xmlns:a16="http://schemas.microsoft.com/office/drawing/2014/main" id="{9232ADC9-BE2E-2B4C-84B3-409CE30F4439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07975" y="4643675"/>
            <a:ext cx="436028" cy="4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7195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/>
        </p:nvSpPr>
        <p:spPr>
          <a:xfrm>
            <a:off x="832154" y="1525732"/>
            <a:ext cx="7479691" cy="1652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400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Conclusiones</a:t>
            </a:r>
          </a:p>
        </p:txBody>
      </p:sp>
      <p:pic>
        <p:nvPicPr>
          <p:cNvPr id="3" name="Google Shape;54;p13">
            <a:extLst>
              <a:ext uri="{FF2B5EF4-FFF2-40B4-BE49-F238E27FC236}">
                <a16:creationId xmlns:a16="http://schemas.microsoft.com/office/drawing/2014/main" id="{486ADA84-68A6-9A42-A68B-490CAF79BE0D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4">
            <a:alphaModFix/>
          </a:blip>
          <a:srcRect l="5008" t="5600" r="4836" b="22654"/>
          <a:stretch/>
        </p:blipFill>
        <p:spPr>
          <a:xfrm>
            <a:off x="6999047" y="3576440"/>
            <a:ext cx="1918525" cy="14338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8595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182880" y="211756"/>
            <a:ext cx="8720488" cy="48320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s-MX" b="1" dirty="0">
                <a:solidFill>
                  <a:schemeClr val="accent5">
                    <a:lumMod val="50000"/>
                  </a:schemeClr>
                </a:solidFill>
              </a:rPr>
              <a:t>Municipios</a:t>
            </a: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: Puerto Vallarta es un espacio de gran incidencia y resolución de temas VPMRG. Resalta que la mayoría son municipios del AMG, 3 municipios medios y uno pequeño.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MX" b="1" dirty="0">
                <a:solidFill>
                  <a:schemeClr val="accent5">
                    <a:lumMod val="50000"/>
                  </a:schemeClr>
                </a:solidFill>
              </a:rPr>
              <a:t>Perfiles denunciantes</a:t>
            </a: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: Alta incidencia de VPMRG contra regidoras y candidatas.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MX" b="1" dirty="0">
                <a:solidFill>
                  <a:schemeClr val="accent5">
                    <a:lumMod val="50000"/>
                  </a:schemeClr>
                </a:solidFill>
              </a:rPr>
              <a:t>Conductas denunciadas</a:t>
            </a: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: prácticamente existen todos los tipos de violencia en las denuncias pero la más común con 55% referente a divulgar información privada que busque difamarla</a:t>
            </a:r>
            <a:endParaRPr lang="es-MX" dirty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s-MX" b="1" dirty="0">
                <a:solidFill>
                  <a:schemeClr val="accent5">
                    <a:lumMod val="50000"/>
                  </a:schemeClr>
                </a:solidFill>
              </a:rPr>
              <a:t>Personas agresoras</a:t>
            </a: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: destacan personas periodistas y/o pertenecientes a medios de comunicación.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MX" b="1" dirty="0">
                <a:solidFill>
                  <a:schemeClr val="accent5">
                    <a:lumMod val="50000"/>
                  </a:schemeClr>
                </a:solidFill>
              </a:rPr>
              <a:t>Instancias involucradas</a:t>
            </a: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: se observa que varias resoluciones del Tribunal Electoral Local han sido revocadas parcial o completamente. Preocupa su retiro del OPPMJ.</a:t>
            </a:r>
          </a:p>
          <a:p>
            <a:pPr marL="0" indent="0">
              <a:spcBef>
                <a:spcPts val="1200"/>
              </a:spcBef>
              <a:buNone/>
            </a:pP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spcBef>
                <a:spcPts val="1200"/>
              </a:spcBef>
              <a:buNone/>
            </a:pPr>
            <a:endParaRPr lang="es-MX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1200"/>
              </a:spcBef>
              <a:buNone/>
            </a:pP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1DE6400F-0262-A74E-9AF4-59A1528B2BE6}"/>
              </a:ext>
            </a:extLst>
          </p:cNvPr>
          <p:cNvGrpSpPr/>
          <p:nvPr/>
        </p:nvGrpSpPr>
        <p:grpSpPr>
          <a:xfrm>
            <a:off x="2916936" y="4643675"/>
            <a:ext cx="6227067" cy="400200"/>
            <a:chOff x="2916936" y="4643675"/>
            <a:chExt cx="6227067" cy="400200"/>
          </a:xfrm>
        </p:grpSpPr>
        <p:sp>
          <p:nvSpPr>
            <p:cNvPr id="9" name="Google Shape;89;p16">
              <a:extLst>
                <a:ext uri="{FF2B5EF4-FFF2-40B4-BE49-F238E27FC236}">
                  <a16:creationId xmlns:a16="http://schemas.microsoft.com/office/drawing/2014/main" id="{2AC00983-E02B-4C45-A6DE-10593519EB4E}"/>
                </a:ext>
              </a:extLst>
            </p:cNvPr>
            <p:cNvSpPr txBox="1"/>
            <p:nvPr/>
          </p:nvSpPr>
          <p:spPr>
            <a:xfrm>
              <a:off x="2916936" y="4643736"/>
              <a:ext cx="5791039" cy="4000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 dirty="0"/>
            </a:p>
          </p:txBody>
        </p:sp>
        <p:pic>
          <p:nvPicPr>
            <p:cNvPr id="10" name="Google Shape;90;p16">
              <a:extLst>
                <a:ext uri="{FF2B5EF4-FFF2-40B4-BE49-F238E27FC236}">
                  <a16:creationId xmlns:a16="http://schemas.microsoft.com/office/drawing/2014/main" id="{7FE40B91-5CB4-084B-8571-2DE150C4395D}"/>
                </a:ext>
              </a:extLst>
            </p:cNvPr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707975" y="4643675"/>
              <a:ext cx="436028" cy="4002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76252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9575" y="0"/>
            <a:ext cx="5603976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0500" y="3235974"/>
            <a:ext cx="438150" cy="357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0500" y="3668025"/>
            <a:ext cx="438150" cy="3488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2000" y="4154875"/>
            <a:ext cx="438150" cy="466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7">
            <a:alphaModFix/>
          </a:blip>
          <a:srcRect t="20629" b="20629"/>
          <a:stretch/>
        </p:blipFill>
        <p:spPr>
          <a:xfrm>
            <a:off x="266700" y="4649825"/>
            <a:ext cx="733925" cy="4311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1049425" y="4573626"/>
            <a:ext cx="44193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observatorioelectoral.cucsh.udg.mx</a:t>
            </a:r>
            <a:endParaRPr sz="16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812125" y="4066325"/>
            <a:ext cx="4589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@Observatorio Político Electoral UdeG</a:t>
            </a:r>
            <a:endParaRPr sz="16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812125" y="3198925"/>
            <a:ext cx="4589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@ObsElectoralUDG</a:t>
            </a:r>
            <a:endParaRPr sz="16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812125" y="3626925"/>
            <a:ext cx="4589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@ObsElectoralUDG</a:t>
            </a:r>
            <a:endParaRPr sz="16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58048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659892" y="1875370"/>
            <a:ext cx="7978877" cy="89261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Línea de investigación:</a:t>
            </a:r>
            <a:endParaRPr lang="es-MX" sz="3200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Violencia Política contra las Mujeres en Razón de Género</a:t>
            </a:r>
          </a:p>
        </p:txBody>
      </p:sp>
      <p:sp>
        <p:nvSpPr>
          <p:cNvPr id="69" name="Google Shape;69;p14"/>
          <p:cNvSpPr txBox="1">
            <a:spLocks noGrp="1"/>
          </p:cNvSpPr>
          <p:nvPr>
            <p:ph type="ctrTitle"/>
          </p:nvPr>
        </p:nvSpPr>
        <p:spPr>
          <a:xfrm>
            <a:off x="3633324" y="3477755"/>
            <a:ext cx="5318947" cy="127013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Profesoras:</a:t>
            </a:r>
            <a:endParaRPr sz="18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Dra. Sandra Nadezhda Martínez Díaz Covarrubias</a:t>
            </a:r>
            <a:br>
              <a:rPr lang="it" sz="18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" sz="18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Dra. Isabel Yoloxóchitl Corona Ruelas</a:t>
            </a:r>
            <a:endParaRPr sz="1800" dirty="0">
              <a:solidFill>
                <a:schemeClr val="lt1"/>
              </a:solidFill>
              <a:latin typeface="Arial" panose="020B0604020202020204" pitchFamily="34" charset="0"/>
              <a:ea typeface="Cabin"/>
              <a:cs typeface="Arial" panose="020B0604020202020204" pitchFamily="34" charset="0"/>
              <a:sym typeface="Cabin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174831" y="3615261"/>
            <a:ext cx="3151747" cy="800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8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Alumna:</a:t>
            </a:r>
            <a:endParaRPr sz="18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s-ES" sz="18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</a:t>
            </a:r>
            <a:r>
              <a:rPr lang="es-ES" sz="1800" dirty="0" err="1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Yareli</a:t>
            </a:r>
            <a:r>
              <a:rPr lang="es-ES" sz="18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Almaguer Ceras</a:t>
            </a:r>
            <a:endParaRPr sz="18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/>
              <a:t>INSTANCIAS INVOLUCRADAS</a:t>
            </a:r>
            <a:endParaRPr b="1" dirty="0"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617434" y="1039943"/>
            <a:ext cx="2418133" cy="34841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s-MX" sz="1100" dirty="0">
                <a:solidFill>
                  <a:schemeClr val="dk1"/>
                </a:solidFill>
              </a:rPr>
              <a:t>Instituto Electoral y de Participacion del Estado de Jalisco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s-MX" sz="1100" dirty="0">
                <a:solidFill>
                  <a:schemeClr val="dk1"/>
                </a:solidFill>
              </a:rPr>
              <a:t>Unidad Técnica de lo Contencioso Electoral de la Secretaría Ejecutiva del Instituto Nacional Electoral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s-MX" sz="1100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s-MX" sz="1100" dirty="0">
                <a:solidFill>
                  <a:schemeClr val="dk1"/>
                </a:solidFill>
              </a:rPr>
              <a:t>Tribunal Electoral del Estado de Jalisco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s-MX" sz="1100" dirty="0">
                <a:solidFill>
                  <a:schemeClr val="dk1"/>
                </a:solidFill>
              </a:rPr>
              <a:t>Sala Regional Guadalajara del Tribunal Electoral del Poder Judicial de la Federación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s-MX" sz="1100" dirty="0">
                <a:solidFill>
                  <a:schemeClr val="dk1"/>
                </a:solidFill>
              </a:rPr>
              <a:t>Sala Regional Especializada del Tribunal Electoral del Poder Judicial de la Federación</a:t>
            </a:r>
          </a:p>
        </p:txBody>
      </p:sp>
      <p:pic>
        <p:nvPicPr>
          <p:cNvPr id="10" name="Google Shape;90;p16">
            <a:extLst>
              <a:ext uri="{FF2B5EF4-FFF2-40B4-BE49-F238E27FC236}">
                <a16:creationId xmlns:a16="http://schemas.microsoft.com/office/drawing/2014/main" id="{7FE40B91-5CB4-084B-8571-2DE150C4395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07975" y="4643675"/>
            <a:ext cx="436028" cy="4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622BE041-351D-C642-A938-60487882F5A6}"/>
              </a:ext>
            </a:extLst>
          </p:cNvPr>
          <p:cNvSpPr txBox="1"/>
          <p:nvPr/>
        </p:nvSpPr>
        <p:spPr>
          <a:xfrm>
            <a:off x="4764801" y="2915388"/>
            <a:ext cx="13348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>
                <a:solidFill>
                  <a:schemeClr val="accent5">
                    <a:lumMod val="50000"/>
                  </a:schemeClr>
                </a:solidFill>
              </a:rPr>
              <a:t>Tribunal Electoral del Estado de Jalisco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CCB4B6F-420F-E645-B5B2-478B930537BD}"/>
              </a:ext>
            </a:extLst>
          </p:cNvPr>
          <p:cNvSpPr txBox="1"/>
          <p:nvPr/>
        </p:nvSpPr>
        <p:spPr>
          <a:xfrm>
            <a:off x="6108435" y="2016146"/>
            <a:ext cx="13348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>
                <a:solidFill>
                  <a:schemeClr val="accent5">
                    <a:lumMod val="50000"/>
                  </a:schemeClr>
                </a:solidFill>
              </a:rPr>
              <a:t>Sala Regional Guadalajara del Tribunal Electoral del Poder Judicial de la Federación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7C89DEF-4A70-1B48-8367-8DDF41238BD9}"/>
              </a:ext>
            </a:extLst>
          </p:cNvPr>
          <p:cNvSpPr txBox="1"/>
          <p:nvPr/>
        </p:nvSpPr>
        <p:spPr>
          <a:xfrm>
            <a:off x="7476467" y="1533120"/>
            <a:ext cx="13348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>
                <a:solidFill>
                  <a:schemeClr val="accent5">
                    <a:lumMod val="50000"/>
                  </a:schemeClr>
                </a:solidFill>
              </a:rPr>
              <a:t>Sala Regional Especializada del Tribunal Electoral del Poder Judicial de la Federación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0D594894-F1B8-7247-B7C7-3FE842E34354}"/>
              </a:ext>
            </a:extLst>
          </p:cNvPr>
          <p:cNvGrpSpPr/>
          <p:nvPr/>
        </p:nvGrpSpPr>
        <p:grpSpPr>
          <a:xfrm>
            <a:off x="4775311" y="2486961"/>
            <a:ext cx="4056989" cy="1467389"/>
            <a:chOff x="4775311" y="2486961"/>
            <a:chExt cx="4056989" cy="1467389"/>
          </a:xfrm>
        </p:grpSpPr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id="{D5EC0C84-DD1B-CB4D-9651-401B4807595D}"/>
                </a:ext>
              </a:extLst>
            </p:cNvPr>
            <p:cNvGrpSpPr/>
            <p:nvPr/>
          </p:nvGrpSpPr>
          <p:grpSpPr>
            <a:xfrm>
              <a:off x="4775311" y="2486961"/>
              <a:ext cx="4056989" cy="1467389"/>
              <a:chOff x="4785821" y="2713861"/>
              <a:chExt cx="4056989" cy="1467389"/>
            </a:xfrm>
            <a:solidFill>
              <a:srgbClr val="7030A0"/>
            </a:solidFill>
          </p:grpSpPr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1851E266-A2DD-FB46-94C3-934578FC287F}"/>
                  </a:ext>
                </a:extLst>
              </p:cNvPr>
              <p:cNvSpPr/>
              <p:nvPr/>
            </p:nvSpPr>
            <p:spPr>
              <a:xfrm>
                <a:off x="4785821" y="3692120"/>
                <a:ext cx="1334813" cy="489130"/>
              </a:xfrm>
              <a:prstGeom prst="rect">
                <a:avLst/>
              </a:prstGeom>
              <a:grpFill/>
              <a:ln>
                <a:solidFill>
                  <a:srgbClr val="92D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9" name="Rectángulo 18">
                <a:extLst>
                  <a:ext uri="{FF2B5EF4-FFF2-40B4-BE49-F238E27FC236}">
                    <a16:creationId xmlns:a16="http://schemas.microsoft.com/office/drawing/2014/main" id="{4419B66A-1174-8345-A2A0-040E7B9B2B2A}"/>
                  </a:ext>
                </a:extLst>
              </p:cNvPr>
              <p:cNvSpPr/>
              <p:nvPr/>
            </p:nvSpPr>
            <p:spPr>
              <a:xfrm>
                <a:off x="6141654" y="3202991"/>
                <a:ext cx="1334813" cy="978259"/>
              </a:xfrm>
              <a:prstGeom prst="rect">
                <a:avLst/>
              </a:prstGeom>
              <a:grpFill/>
              <a:ln>
                <a:solidFill>
                  <a:srgbClr val="92D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D04D0604-DC5D-794F-BE02-202440060064}"/>
                  </a:ext>
                </a:extLst>
              </p:cNvPr>
              <p:cNvSpPr/>
              <p:nvPr/>
            </p:nvSpPr>
            <p:spPr>
              <a:xfrm>
                <a:off x="7507997" y="2713861"/>
                <a:ext cx="1334813" cy="1467389"/>
              </a:xfrm>
              <a:prstGeom prst="rect">
                <a:avLst/>
              </a:prstGeom>
              <a:grpFill/>
              <a:ln>
                <a:solidFill>
                  <a:srgbClr val="92D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cxnSp>
          <p:nvCxnSpPr>
            <p:cNvPr id="26" name="Conector recto de flecha 25">
              <a:extLst>
                <a:ext uri="{FF2B5EF4-FFF2-40B4-BE49-F238E27FC236}">
                  <a16:creationId xmlns:a16="http://schemas.microsoft.com/office/drawing/2014/main" id="{83129735-8DD9-DD40-BE48-6E7DF3C8BF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48452" y="2781642"/>
              <a:ext cx="3659520" cy="111532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56C5AC78-33D1-4C4C-AEC2-F804C9A0041D}"/>
              </a:ext>
            </a:extLst>
          </p:cNvPr>
          <p:cNvGrpSpPr/>
          <p:nvPr/>
        </p:nvGrpSpPr>
        <p:grpSpPr>
          <a:xfrm>
            <a:off x="2917169" y="1263215"/>
            <a:ext cx="1251612" cy="3358302"/>
            <a:chOff x="2468960" y="1382834"/>
            <a:chExt cx="1251612" cy="3358302"/>
          </a:xfrm>
        </p:grpSpPr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A6AAF78E-416F-174D-A62F-67946722656A}"/>
                </a:ext>
              </a:extLst>
            </p:cNvPr>
            <p:cNvSpPr txBox="1"/>
            <p:nvPr/>
          </p:nvSpPr>
          <p:spPr>
            <a:xfrm>
              <a:off x="2695086" y="3605586"/>
              <a:ext cx="10214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accent5"/>
                  </a:solidFill>
                </a:rPr>
                <a:t>EMITIERON SENTENCIAS</a:t>
              </a:r>
            </a:p>
          </p:txBody>
        </p:sp>
        <p:sp>
          <p:nvSpPr>
            <p:cNvPr id="29" name="Cerrar llave 28">
              <a:extLst>
                <a:ext uri="{FF2B5EF4-FFF2-40B4-BE49-F238E27FC236}">
                  <a16:creationId xmlns:a16="http://schemas.microsoft.com/office/drawing/2014/main" id="{D974C50B-6DA9-DE41-8E21-F6EBE2C69FF8}"/>
                </a:ext>
              </a:extLst>
            </p:cNvPr>
            <p:cNvSpPr/>
            <p:nvPr/>
          </p:nvSpPr>
          <p:spPr>
            <a:xfrm>
              <a:off x="2468960" y="2796296"/>
              <a:ext cx="362885" cy="1944840"/>
            </a:xfrm>
            <a:prstGeom prst="rightBrac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CuadroTexto 33">
              <a:extLst>
                <a:ext uri="{FF2B5EF4-FFF2-40B4-BE49-F238E27FC236}">
                  <a16:creationId xmlns:a16="http://schemas.microsoft.com/office/drawing/2014/main" id="{F1195F08-3FE6-E24B-BDC8-B3C8ED4FBC97}"/>
                </a:ext>
              </a:extLst>
            </p:cNvPr>
            <p:cNvSpPr txBox="1"/>
            <p:nvPr/>
          </p:nvSpPr>
          <p:spPr>
            <a:xfrm>
              <a:off x="2699146" y="1888385"/>
              <a:ext cx="102142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accent5"/>
                  </a:solidFill>
                </a:rPr>
                <a:t>RECIBIERON DENUNCIAS</a:t>
              </a:r>
            </a:p>
          </p:txBody>
        </p:sp>
        <p:sp>
          <p:nvSpPr>
            <p:cNvPr id="35" name="Cerrar llave 34">
              <a:extLst>
                <a:ext uri="{FF2B5EF4-FFF2-40B4-BE49-F238E27FC236}">
                  <a16:creationId xmlns:a16="http://schemas.microsoft.com/office/drawing/2014/main" id="{F118D375-B0DE-DD43-990A-71C353D31AC0}"/>
                </a:ext>
              </a:extLst>
            </p:cNvPr>
            <p:cNvSpPr/>
            <p:nvPr/>
          </p:nvSpPr>
          <p:spPr>
            <a:xfrm>
              <a:off x="2468960" y="1382834"/>
              <a:ext cx="362885" cy="1291175"/>
            </a:xfrm>
            <a:prstGeom prst="rightBrace">
              <a:avLst>
                <a:gd name="adj1" fmla="val 8333"/>
                <a:gd name="adj2" fmla="val 52004"/>
              </a:avLst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20EE26A2-8CFF-6642-BCBE-397CD0B5E67C}"/>
              </a:ext>
            </a:extLst>
          </p:cNvPr>
          <p:cNvCxnSpPr>
            <a:cxnSpLocks/>
          </p:cNvCxnSpPr>
          <p:nvPr/>
        </p:nvCxnSpPr>
        <p:spPr>
          <a:xfrm flipV="1">
            <a:off x="4948452" y="3355942"/>
            <a:ext cx="2319614" cy="5410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832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/>
        </p:nvSpPr>
        <p:spPr>
          <a:xfrm>
            <a:off x="697154" y="1148100"/>
            <a:ext cx="7479691" cy="2249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s-ES" sz="4400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Sentencias en materia de VPRG en Jalisco 2018-2023</a:t>
            </a:r>
            <a:endParaRPr lang="es-MX" sz="2400" i="1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5</a:t>
            </a:fld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311700" y="335597"/>
            <a:ext cx="8396275" cy="8168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MX" sz="3200" b="1" dirty="0"/>
              <a:t>METODOLOGÍA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5A91D60E-D9B0-0343-A4CD-9979566154AF}"/>
              </a:ext>
            </a:extLst>
          </p:cNvPr>
          <p:cNvGrpSpPr/>
          <p:nvPr/>
        </p:nvGrpSpPr>
        <p:grpSpPr>
          <a:xfrm>
            <a:off x="2916936" y="4643675"/>
            <a:ext cx="6227067" cy="400200"/>
            <a:chOff x="2916936" y="4643675"/>
            <a:chExt cx="6227067" cy="400200"/>
          </a:xfrm>
        </p:grpSpPr>
        <p:sp>
          <p:nvSpPr>
            <p:cNvPr id="89" name="Google Shape;89;p16"/>
            <p:cNvSpPr txBox="1"/>
            <p:nvPr/>
          </p:nvSpPr>
          <p:spPr>
            <a:xfrm>
              <a:off x="2916936" y="4643736"/>
              <a:ext cx="5791039" cy="4000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 dirty="0"/>
            </a:p>
          </p:txBody>
        </p:sp>
        <p:pic>
          <p:nvPicPr>
            <p:cNvPr id="90" name="Google Shape;90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707975" y="4643675"/>
              <a:ext cx="436028" cy="4002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" name="Google Shape;79;p15">
            <a:extLst>
              <a:ext uri="{FF2B5EF4-FFF2-40B4-BE49-F238E27FC236}">
                <a16:creationId xmlns:a16="http://schemas.microsoft.com/office/drawing/2014/main" id="{D8F8E87F-232D-D143-9085-EF496FB8C6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285750" indent="-285750" algn="just">
              <a:lnSpc>
                <a:spcPct val="100000"/>
              </a:lnSpc>
              <a:spcAft>
                <a:spcPts val="600"/>
              </a:spcAft>
            </a:pPr>
            <a:r>
              <a:rPr lang="es-MX" sz="2400" dirty="0">
                <a:solidFill>
                  <a:schemeClr val="dk1"/>
                </a:solidFill>
              </a:rPr>
              <a:t>Se analizaron </a:t>
            </a:r>
            <a:r>
              <a:rPr lang="es-MX" sz="2400" b="1" dirty="0">
                <a:solidFill>
                  <a:schemeClr val="dk1"/>
                </a:solidFill>
              </a:rPr>
              <a:t>11</a:t>
            </a:r>
            <a:r>
              <a:rPr lang="es-MX" sz="2400" dirty="0">
                <a:solidFill>
                  <a:schemeClr val="dk1"/>
                </a:solidFill>
              </a:rPr>
              <a:t> </a:t>
            </a:r>
            <a:r>
              <a:rPr lang="es-MX" sz="2400" b="1" dirty="0">
                <a:solidFill>
                  <a:schemeClr val="dk1"/>
                </a:solidFill>
              </a:rPr>
              <a:t>sentencias emitidas por autoridades electorales en materia de VPRG entre 2018 y </a:t>
            </a:r>
            <a:r>
              <a:rPr lang="es-MX" sz="2400" b="1" dirty="0">
                <a:solidFill>
                  <a:schemeClr val="tx1"/>
                </a:solidFill>
              </a:rPr>
              <a:t>2023</a:t>
            </a:r>
          </a:p>
          <a:p>
            <a:pPr marL="742950" lvl="1" indent="-285750" algn="just">
              <a:lnSpc>
                <a:spcPct val="100000"/>
              </a:lnSpc>
              <a:spcAft>
                <a:spcPts val="600"/>
              </a:spcAft>
            </a:pPr>
            <a:r>
              <a:rPr lang="es-MX" sz="2000" dirty="0">
                <a:solidFill>
                  <a:schemeClr val="tx1"/>
                </a:solidFill>
              </a:rPr>
              <a:t>1 cada año en 2018, 2019 y 2020</a:t>
            </a:r>
          </a:p>
          <a:p>
            <a:pPr marL="742950" lvl="1" indent="-285750" algn="just">
              <a:lnSpc>
                <a:spcPct val="100000"/>
              </a:lnSpc>
              <a:spcAft>
                <a:spcPts val="600"/>
              </a:spcAft>
            </a:pPr>
            <a:r>
              <a:rPr lang="es-MX" sz="2000" dirty="0">
                <a:solidFill>
                  <a:schemeClr val="tx1"/>
                </a:solidFill>
              </a:rPr>
              <a:t>6 en 2021, 2 en 2022, ninguna en 2023</a:t>
            </a:r>
            <a:endParaRPr lang="es-MX" sz="2400" b="1" dirty="0">
              <a:solidFill>
                <a:schemeClr val="dk1"/>
              </a:solidFill>
            </a:endParaRP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</a:pPr>
            <a:r>
              <a:rPr lang="es-MX" sz="2400" dirty="0">
                <a:solidFill>
                  <a:schemeClr val="dk1"/>
                </a:solidFill>
              </a:rPr>
              <a:t>Se analizaron 2</a:t>
            </a:r>
            <a:r>
              <a:rPr lang="es-MX" sz="2400" i="1" dirty="0">
                <a:solidFill>
                  <a:schemeClr val="dk1"/>
                </a:solidFill>
              </a:rPr>
              <a:t> procedimientos</a:t>
            </a:r>
            <a:r>
              <a:rPr lang="es-MX" sz="2400" dirty="0">
                <a:solidFill>
                  <a:schemeClr val="dk1"/>
                </a:solidFill>
              </a:rPr>
              <a:t>: </a:t>
            </a:r>
          </a:p>
          <a:p>
            <a:pPr marL="742950" lvl="1" indent="-285750" algn="just">
              <a:lnSpc>
                <a:spcPct val="100000"/>
              </a:lnSpc>
              <a:spcAft>
                <a:spcPts val="600"/>
              </a:spcAft>
            </a:pPr>
            <a:r>
              <a:rPr lang="es-MX" sz="2400" dirty="0">
                <a:solidFill>
                  <a:schemeClr val="dk1"/>
                </a:solidFill>
              </a:rPr>
              <a:t>el </a:t>
            </a:r>
            <a:r>
              <a:rPr lang="es-MX" sz="2400" b="1" dirty="0">
                <a:solidFill>
                  <a:schemeClr val="dk1"/>
                </a:solidFill>
              </a:rPr>
              <a:t>Juicio para la Protección de los Derechos Político-Electorales de la Ciudadanía</a:t>
            </a:r>
            <a:r>
              <a:rPr lang="es-MX" sz="2400" dirty="0">
                <a:solidFill>
                  <a:schemeClr val="dk1"/>
                </a:solidFill>
              </a:rPr>
              <a:t> (JDC) y el </a:t>
            </a:r>
          </a:p>
          <a:p>
            <a:pPr marL="742950" lvl="1" indent="-285750" algn="just">
              <a:lnSpc>
                <a:spcPct val="100000"/>
              </a:lnSpc>
              <a:spcAft>
                <a:spcPts val="600"/>
              </a:spcAft>
            </a:pPr>
            <a:r>
              <a:rPr lang="es-MX" sz="2400" b="1" dirty="0">
                <a:solidFill>
                  <a:schemeClr val="dk1"/>
                </a:solidFill>
              </a:rPr>
              <a:t>Procedimiento Especial Sancionador</a:t>
            </a:r>
            <a:r>
              <a:rPr lang="es-MX" sz="2400" dirty="0">
                <a:solidFill>
                  <a:schemeClr val="dk1"/>
                </a:solidFill>
              </a:rPr>
              <a:t> (PES)</a:t>
            </a:r>
            <a:endParaRPr sz="2400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89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/>
        </p:nvSpPr>
        <p:spPr>
          <a:xfrm>
            <a:off x="697154" y="735406"/>
            <a:ext cx="7479691" cy="2249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400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117878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/>
        </p:nvSpPr>
        <p:spPr>
          <a:xfrm>
            <a:off x="401525" y="4773825"/>
            <a:ext cx="3735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Google Shape;90;p16">
            <a:extLst>
              <a:ext uri="{FF2B5EF4-FFF2-40B4-BE49-F238E27FC236}">
                <a16:creationId xmlns:a16="http://schemas.microsoft.com/office/drawing/2014/main" id="{7FE40B91-5CB4-084B-8571-2DE150C4395D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07975" y="4643675"/>
            <a:ext cx="436028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7525AA2B-0EAD-9141-B5DC-4EDA3302F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5825" y="121381"/>
            <a:ext cx="7074403" cy="4852544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428313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90;p16">
            <a:extLst>
              <a:ext uri="{FF2B5EF4-FFF2-40B4-BE49-F238E27FC236}">
                <a16:creationId xmlns:a16="http://schemas.microsoft.com/office/drawing/2014/main" id="{7FE40B91-5CB4-084B-8571-2DE150C4395D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07975" y="4643675"/>
            <a:ext cx="436028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64EC6959-BFA3-3046-9436-73A1F5FE09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0124" y="349715"/>
            <a:ext cx="7534159" cy="4494060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3614308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5E9DD12-88B8-B640-9D41-B969AB927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903" y="122983"/>
            <a:ext cx="7112398" cy="5020517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3" name="Google Shape;90;p16">
            <a:extLst>
              <a:ext uri="{FF2B5EF4-FFF2-40B4-BE49-F238E27FC236}">
                <a16:creationId xmlns:a16="http://schemas.microsoft.com/office/drawing/2014/main" id="{D6825398-D0DC-7145-863B-1F1D5FBCD8DD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07975" y="4643675"/>
            <a:ext cx="436028" cy="4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53680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388</Words>
  <Application>Microsoft Macintosh PowerPoint</Application>
  <PresentationFormat>Presentación en pantalla (16:9)</PresentationFormat>
  <Paragraphs>53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Montserrat</vt:lpstr>
      <vt:lpstr>Cabin</vt:lpstr>
      <vt:lpstr>Arial</vt:lpstr>
      <vt:lpstr>Simple Light</vt:lpstr>
      <vt:lpstr>Presentación de PowerPoint</vt:lpstr>
      <vt:lpstr>Línea de investigación: Violencia Política contra las Mujeres en Razón de Género</vt:lpstr>
      <vt:lpstr>INSTANCIAS INVOLUCRADAS</vt:lpstr>
      <vt:lpstr>Presentación de PowerPoint</vt:lpstr>
      <vt:lpstr>METODOLOGÍA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Microsoft Office User</cp:lastModifiedBy>
  <cp:revision>45</cp:revision>
  <cp:lastPrinted>2023-07-08T00:23:51Z</cp:lastPrinted>
  <dcterms:modified xsi:type="dcterms:W3CDTF">2023-07-11T18:33:40Z</dcterms:modified>
</cp:coreProperties>
</file>