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83" r:id="rId23"/>
    <p:sldId id="277" r:id="rId24"/>
    <p:sldId id="278" r:id="rId25"/>
    <p:sldId id="279" r:id="rId26"/>
    <p:sldId id="282" r:id="rId27"/>
  </p:sldIdLst>
  <p:sldSz cx="9144000" cy="5143500" type="screen16x9"/>
  <p:notesSz cx="6858000" cy="9144000"/>
  <p:embeddedFontLst>
    <p:embeddedFont>
      <p:font typeface="Cabin" pitchFamily="2" charset="77"/>
      <p:regular r:id="rId29"/>
      <p:bold r:id="rId30"/>
      <p:italic r:id="rId31"/>
      <p:boldItalic r:id="rId32"/>
    </p:embeddedFont>
    <p:embeddedFont>
      <p:font typeface="Montserrat" pitchFamily="2" charset="77"/>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CF17F1F-97AB-4C93-9397-14F97A743C80}">
  <a:tblStyle styleId="{1CF17F1F-97AB-4C93-9397-14F97A743C8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01"/>
    <p:restoredTop sz="93692"/>
  </p:normalViewPr>
  <p:slideViewPr>
    <p:cSldViewPr snapToGrid="0">
      <p:cViewPr varScale="1">
        <p:scale>
          <a:sx n="89" d="100"/>
          <a:sy n="89" d="100"/>
        </p:scale>
        <p:origin x="232" y="1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31ce16fbb1_5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31ce16fbb1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f94a29bb64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f94a29bb6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1dbe323ff4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1dbe323ff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it" sz="1400">
                <a:solidFill>
                  <a:srgbClr val="595959"/>
                </a:solidFill>
                <a:latin typeface="Cabin"/>
                <a:ea typeface="Cabin"/>
                <a:cs typeface="Cabin"/>
                <a:sym typeface="Cabin"/>
              </a:rPr>
              <a:t>Se realizó la observación de las votaciones en el pleno de las iniciativas legislativas desde septiembre de 2021 hasta abril del presente año, por un total de 95 votaciones observadas, así distribuidas durante 4 períodos legislativos ordinarios.</a:t>
            </a:r>
            <a:endParaRPr sz="1400">
              <a:latin typeface="Cabin"/>
              <a:ea typeface="Cabin"/>
              <a:cs typeface="Cabin"/>
              <a:sym typeface="Cabi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f94a29bb64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f94a29bb64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018"/>
              <a:buFont typeface="Arial"/>
              <a:buNone/>
            </a:pPr>
            <a:r>
              <a:rPr lang="it" sz="1400">
                <a:solidFill>
                  <a:srgbClr val="595959"/>
                </a:solidFill>
                <a:latin typeface="Cabin"/>
                <a:ea typeface="Cabin"/>
                <a:cs typeface="Cabin"/>
                <a:sym typeface="Cabin"/>
              </a:rPr>
              <a:t>Del total de 95 iniciativas votadas, 4 fueron aprobadas con votación unánime, 79 obtuvieron el voto favorable de la mayoría calificada del pleno y 12 fueron aprobadas por mayoría absoluta</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f94a29bb64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f94a29bb64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it" sz="1400">
                <a:solidFill>
                  <a:srgbClr val="595959"/>
                </a:solidFill>
                <a:latin typeface="Cabin"/>
                <a:ea typeface="Cabin"/>
                <a:cs typeface="Cabin"/>
                <a:sym typeface="Cabin"/>
              </a:rPr>
              <a:t>Aplicando el índice de Weldon se observa que los grupos parlamentarios de MC, del PAN y de Hagamos fueron los más disciplinados (con un valor del 100%). Los partidos que registraron valores más bajos fueron MORENA (99.87%) y el PRI (99.78%). En general todas las bancadas mostraron un elevado nivel de cohesión interna. Para esta medición no fueron tomados en cuenta a los grupos parlamentarios integrados por un/a diputado/a.</a:t>
            </a:r>
            <a:endParaRPr>
              <a:solidFill>
                <a:schemeClr val="dk1"/>
              </a:solidFill>
            </a:endParaRPr>
          </a:p>
          <a:p>
            <a:pPr marL="0" lvl="0" indent="0" algn="just" rtl="0">
              <a:lnSpc>
                <a:spcPct val="115000"/>
              </a:lnSpc>
              <a:spcBef>
                <a:spcPts val="0"/>
              </a:spcBef>
              <a:spcAft>
                <a:spcPts val="0"/>
              </a:spcAft>
              <a:buClr>
                <a:schemeClr val="dk1"/>
              </a:buClr>
              <a:buSzPts val="1018"/>
              <a:buFont typeface="Arial"/>
              <a:buNone/>
            </a:pPr>
            <a:endParaRPr sz="1400">
              <a:solidFill>
                <a:srgbClr val="595959"/>
              </a:solidFill>
              <a:latin typeface="Cabin"/>
              <a:ea typeface="Cabin"/>
              <a:cs typeface="Cabin"/>
              <a:sym typeface="Cabi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f94a29bb64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f94a29bb64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it" sz="1400">
                <a:solidFill>
                  <a:srgbClr val="595959"/>
                </a:solidFill>
                <a:latin typeface="Cabin"/>
                <a:ea typeface="Cabin"/>
                <a:cs typeface="Cabin"/>
                <a:sym typeface="Cabin"/>
              </a:rPr>
              <a:t>Las dos bancadas que en el mayor número de ocasiones votaron en el mismo sentido de MC fueron respectivamente PAN (96.84%) y PRI (95.79%)</a:t>
            </a:r>
            <a:endParaRPr sz="1400">
              <a:solidFill>
                <a:srgbClr val="595959"/>
              </a:solidFill>
              <a:latin typeface="Cabin"/>
              <a:ea typeface="Cabin"/>
              <a:cs typeface="Cabin"/>
              <a:sym typeface="Cabin"/>
            </a:endParaRPr>
          </a:p>
          <a:p>
            <a:pPr marL="0" lvl="0" indent="0" algn="just" rtl="0">
              <a:lnSpc>
                <a:spcPct val="115000"/>
              </a:lnSpc>
              <a:spcBef>
                <a:spcPts val="0"/>
              </a:spcBef>
              <a:spcAft>
                <a:spcPts val="0"/>
              </a:spcAft>
              <a:buClr>
                <a:schemeClr val="dk1"/>
              </a:buClr>
              <a:buSzPts val="1018"/>
              <a:buFont typeface="Arial"/>
              <a:buNone/>
            </a:pPr>
            <a:r>
              <a:rPr lang="it" sz="1400">
                <a:solidFill>
                  <a:srgbClr val="595959"/>
                </a:solidFill>
                <a:latin typeface="Cabin"/>
                <a:ea typeface="Cabin"/>
                <a:cs typeface="Cabin"/>
                <a:sym typeface="Cabin"/>
              </a:rPr>
              <a:t>Los grupos que en menos ocasiones votaron en conjunto con el partido del gobierno estatal fueron los dos correspondientes a los partidos locales: Futuro (88.42%) y Hagamos (83.37%).</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f94a29bb64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f94a29bb64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018"/>
              <a:buFont typeface="Arial"/>
              <a:buNone/>
            </a:pPr>
            <a:r>
              <a:rPr lang="it" sz="1400">
                <a:solidFill>
                  <a:srgbClr val="595959"/>
                </a:solidFill>
                <a:latin typeface="Cabin"/>
                <a:ea typeface="Cabin"/>
                <a:cs typeface="Cabin"/>
                <a:sym typeface="Cabin"/>
              </a:rPr>
              <a:t>En la actual legislatura no se registró ningún cambio de partido por parte de los diputados locales de Jalisco, a diferencia de la pasada legislatura, donde 5 de los 38 electos cambiaron de grupo parlamentario</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1c30a4b358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1c30a4b35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1c30a4b358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1c30a4b35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1d9b3ed304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1d9b3ed304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3e33705383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3e33705383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310653ea5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310653ea5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2197ebf3b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22197ebf3b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2197ebf3b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22197ebf3b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2197ebf3b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22197ebf3b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6715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2197ebf3ba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2197ebf3ba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2197ebf3ba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22197ebf3ba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2197ebf3ba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22197ebf3ba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31ce16fbb1_6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131ce16fbb1_6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310653ea5e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310653ea5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f94a29bb6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f94a29bb6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f94a29bb64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f94a29bb6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018"/>
              <a:buFont typeface="Arial"/>
              <a:buNone/>
            </a:pPr>
            <a:r>
              <a:rPr lang="it" sz="1400">
                <a:solidFill>
                  <a:srgbClr val="595959"/>
                </a:solidFill>
                <a:latin typeface="Cabin"/>
                <a:ea typeface="Cabin"/>
                <a:cs typeface="Cabin"/>
                <a:sym typeface="Cabin"/>
              </a:rPr>
              <a:t>Se realizó la observación de las votaciones en el pleno de las iniciativas legislativas desde septiembre de 2021 hasta abril del presente año, por un total de 411 votaciones observadas, así distribuidas durante 4 períodos legislativos ordinarios.</a:t>
            </a:r>
            <a:endParaRPr sz="1400">
              <a:latin typeface="Cabin"/>
              <a:ea typeface="Cabin"/>
              <a:cs typeface="Cabin"/>
              <a:sym typeface="Cabi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1dbe323ff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1dbe323f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018"/>
              <a:buFont typeface="Arial"/>
              <a:buNone/>
            </a:pPr>
            <a:r>
              <a:rPr lang="it" sz="1400">
                <a:solidFill>
                  <a:srgbClr val="595959"/>
                </a:solidFill>
                <a:latin typeface="Cabin"/>
                <a:ea typeface="Cabin"/>
                <a:cs typeface="Cabin"/>
                <a:sym typeface="Cabin"/>
              </a:rPr>
              <a:t>Del total de 411 iniciativas votadas, 100 fueron aprobadas con votación unánime, 257 obtuvieron el voto favorable de la mayoría calificada del pleno, el 51 fueron aprobadas por mayoría absoluta, 3 fueron aprobadas por menos del 50% del total del pleno y 2 fueron rechazadas. </a:t>
            </a:r>
            <a:endParaRPr sz="1400">
              <a:solidFill>
                <a:srgbClr val="595959"/>
              </a:solidFill>
              <a:latin typeface="Cabin"/>
              <a:ea typeface="Cabin"/>
              <a:cs typeface="Cabin"/>
              <a:sym typeface="Cabin"/>
            </a:endParaRPr>
          </a:p>
          <a:p>
            <a:pPr marL="0" lvl="0" indent="0" algn="l" rtl="0">
              <a:spcBef>
                <a:spcPts val="0"/>
              </a:spcBef>
              <a:spcAft>
                <a:spcPts val="0"/>
              </a:spcAft>
              <a:buNone/>
            </a:pPr>
            <a:endParaRPr sz="1400">
              <a:latin typeface="Cabin"/>
              <a:ea typeface="Cabin"/>
              <a:cs typeface="Cabin"/>
              <a:sym typeface="Cabi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310653ea5e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310653ea5e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018"/>
              <a:buFont typeface="Arial"/>
              <a:buNone/>
            </a:pPr>
            <a:r>
              <a:rPr lang="it" sz="1400">
                <a:solidFill>
                  <a:srgbClr val="595959"/>
                </a:solidFill>
                <a:latin typeface="Cabin"/>
                <a:ea typeface="Cabin"/>
                <a:cs typeface="Cabin"/>
                <a:sym typeface="Cabin"/>
              </a:rPr>
              <a:t>Aplicando el índice de Weldon para medir la disciplina partidista en las asambleas que toma en cuenta los votos a favor, los votos contrarios y las abstenciones, se observa que los grupos parlamentarios del Partido Verde (99.82%) y del PAN (99.8%) fueron los más disciplinados, allá donde los que registraron valores más bajos fueron el PT (99.46%) y el PRD (99.33%). En general todas las bancadas mostraron un elevado nivel de cohesión interna.</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f94a29bb64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f94a29bb64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018"/>
              <a:buFont typeface="Arial"/>
              <a:buNone/>
            </a:pPr>
            <a:r>
              <a:rPr lang="it" sz="1400">
                <a:solidFill>
                  <a:srgbClr val="595959"/>
                </a:solidFill>
                <a:latin typeface="Cabin"/>
                <a:ea typeface="Cabin"/>
                <a:cs typeface="Cabin"/>
                <a:sym typeface="Cabin"/>
              </a:rPr>
              <a:t>Las dos bancadas que en el mayor número de ocasiones votaron en el mismo sentido de MORENA fueron las correspondientes a los partidos de la coalición Juntos Hacemos Historia, es decir PT (99%) y Partido Verde (98.8%) </a:t>
            </a:r>
            <a:endParaRPr sz="1400">
              <a:solidFill>
                <a:srgbClr val="595959"/>
              </a:solidFill>
              <a:latin typeface="Cabin"/>
              <a:ea typeface="Cabin"/>
              <a:cs typeface="Cabin"/>
              <a:sym typeface="Cabin"/>
            </a:endParaRPr>
          </a:p>
          <a:p>
            <a:pPr marL="0" lvl="0" indent="0" algn="just" rtl="0">
              <a:lnSpc>
                <a:spcPct val="115000"/>
              </a:lnSpc>
              <a:spcBef>
                <a:spcPts val="0"/>
              </a:spcBef>
              <a:spcAft>
                <a:spcPts val="0"/>
              </a:spcAft>
              <a:buClr>
                <a:schemeClr val="dk1"/>
              </a:buClr>
              <a:buSzPts val="1018"/>
              <a:buFont typeface="Arial"/>
              <a:buNone/>
            </a:pPr>
            <a:endParaRPr sz="1400">
              <a:solidFill>
                <a:srgbClr val="595959"/>
              </a:solidFill>
              <a:latin typeface="Cabin"/>
              <a:ea typeface="Cabin"/>
              <a:cs typeface="Cabin"/>
              <a:sym typeface="Cabin"/>
            </a:endParaRPr>
          </a:p>
          <a:p>
            <a:pPr marL="0" lvl="0" indent="0" algn="just" rtl="0">
              <a:lnSpc>
                <a:spcPct val="115000"/>
              </a:lnSpc>
              <a:spcBef>
                <a:spcPts val="0"/>
              </a:spcBef>
              <a:spcAft>
                <a:spcPts val="0"/>
              </a:spcAft>
              <a:buClr>
                <a:schemeClr val="dk1"/>
              </a:buClr>
              <a:buSzPts val="1018"/>
              <a:buFont typeface="Arial"/>
              <a:buNone/>
            </a:pPr>
            <a:r>
              <a:rPr lang="it" sz="1400">
                <a:solidFill>
                  <a:srgbClr val="595959"/>
                </a:solidFill>
                <a:latin typeface="Cabin"/>
                <a:ea typeface="Cabin"/>
                <a:cs typeface="Cabin"/>
                <a:sym typeface="Cabin"/>
              </a:rPr>
              <a:t>Entre las fuerzas de oposición, el grupo parlamentario que en más ocasiones votó en conjunto con el grupo parlamentario mayoritario fue el PRI (88.1%). Los demás partidos de Va por México registran valores similares (PAN 84.8%, PRD 84.2%). El partido que en menos ocasiones votó en conjunto con MORENA fue MC: para esta fuerza destaca que la que más recurrió a la abstención, en 23 votaciones durante el periodo analizado</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f94a29bb64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f94a29bb64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018"/>
              <a:buFont typeface="Arial"/>
              <a:buNone/>
            </a:pPr>
            <a:r>
              <a:rPr lang="it" sz="1400">
                <a:solidFill>
                  <a:srgbClr val="595959"/>
                </a:solidFill>
                <a:latin typeface="Cabin"/>
                <a:ea typeface="Cabin"/>
                <a:cs typeface="Cabin"/>
                <a:sym typeface="Cabin"/>
              </a:rPr>
              <a:t>En la actual legislatura se registró un total de 5 cambios de partido por parte de los diputados federales, con una drástica disminución en comparación con la pasada legislatura, donde 69 electos cambiaron de grupo parlamentario</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3489575" y="0"/>
            <a:ext cx="5603976" cy="5143500"/>
          </a:xfrm>
          <a:prstGeom prst="rect">
            <a:avLst/>
          </a:prstGeom>
          <a:noFill/>
          <a:ln>
            <a:noFill/>
          </a:ln>
        </p:spPr>
      </p:pic>
      <p:pic>
        <p:nvPicPr>
          <p:cNvPr id="55" name="Google Shape;55;p13"/>
          <p:cNvPicPr preferRelativeResize="0"/>
          <p:nvPr/>
        </p:nvPicPr>
        <p:blipFill>
          <a:blip r:embed="rId4">
            <a:alphaModFix/>
          </a:blip>
          <a:stretch>
            <a:fillRect/>
          </a:stretch>
        </p:blipFill>
        <p:spPr>
          <a:xfrm>
            <a:off x="190500" y="3159774"/>
            <a:ext cx="438150" cy="357011"/>
          </a:xfrm>
          <a:prstGeom prst="rect">
            <a:avLst/>
          </a:prstGeom>
          <a:noFill/>
          <a:ln>
            <a:noFill/>
          </a:ln>
        </p:spPr>
      </p:pic>
      <p:pic>
        <p:nvPicPr>
          <p:cNvPr id="56" name="Google Shape;56;p13"/>
          <p:cNvPicPr preferRelativeResize="0"/>
          <p:nvPr/>
        </p:nvPicPr>
        <p:blipFill>
          <a:blip r:embed="rId5">
            <a:alphaModFix/>
          </a:blip>
          <a:stretch>
            <a:fillRect/>
          </a:stretch>
        </p:blipFill>
        <p:spPr>
          <a:xfrm>
            <a:off x="190500" y="3591825"/>
            <a:ext cx="438150" cy="348897"/>
          </a:xfrm>
          <a:prstGeom prst="rect">
            <a:avLst/>
          </a:prstGeom>
          <a:noFill/>
          <a:ln>
            <a:noFill/>
          </a:ln>
        </p:spPr>
      </p:pic>
      <p:pic>
        <p:nvPicPr>
          <p:cNvPr id="57" name="Google Shape;57;p13"/>
          <p:cNvPicPr preferRelativeResize="0"/>
          <p:nvPr/>
        </p:nvPicPr>
        <p:blipFill>
          <a:blip r:embed="rId6">
            <a:alphaModFix/>
          </a:blip>
          <a:stretch>
            <a:fillRect/>
          </a:stretch>
        </p:blipFill>
        <p:spPr>
          <a:xfrm>
            <a:off x="242000" y="4002475"/>
            <a:ext cx="438150" cy="466715"/>
          </a:xfrm>
          <a:prstGeom prst="rect">
            <a:avLst/>
          </a:prstGeom>
          <a:noFill/>
          <a:ln>
            <a:noFill/>
          </a:ln>
        </p:spPr>
      </p:pic>
      <p:pic>
        <p:nvPicPr>
          <p:cNvPr id="58" name="Google Shape;58;p13"/>
          <p:cNvPicPr preferRelativeResize="0"/>
          <p:nvPr/>
        </p:nvPicPr>
        <p:blipFill>
          <a:blip r:embed="rId7">
            <a:alphaModFix/>
          </a:blip>
          <a:stretch>
            <a:fillRect/>
          </a:stretch>
        </p:blipFill>
        <p:spPr>
          <a:xfrm>
            <a:off x="755250" y="3114425"/>
            <a:ext cx="2209675" cy="447675"/>
          </a:xfrm>
          <a:prstGeom prst="rect">
            <a:avLst/>
          </a:prstGeom>
          <a:noFill/>
          <a:ln>
            <a:noFill/>
          </a:ln>
        </p:spPr>
      </p:pic>
      <p:pic>
        <p:nvPicPr>
          <p:cNvPr id="59" name="Google Shape;59;p13"/>
          <p:cNvPicPr preferRelativeResize="0"/>
          <p:nvPr/>
        </p:nvPicPr>
        <p:blipFill>
          <a:blip r:embed="rId7">
            <a:alphaModFix/>
          </a:blip>
          <a:stretch>
            <a:fillRect/>
          </a:stretch>
        </p:blipFill>
        <p:spPr>
          <a:xfrm>
            <a:off x="755250" y="3542446"/>
            <a:ext cx="2476500" cy="447675"/>
          </a:xfrm>
          <a:prstGeom prst="rect">
            <a:avLst/>
          </a:prstGeom>
          <a:noFill/>
          <a:ln>
            <a:noFill/>
          </a:ln>
        </p:spPr>
      </p:pic>
      <p:pic>
        <p:nvPicPr>
          <p:cNvPr id="60" name="Google Shape;60;p13"/>
          <p:cNvPicPr preferRelativeResize="0"/>
          <p:nvPr/>
        </p:nvPicPr>
        <p:blipFill>
          <a:blip r:embed="rId8">
            <a:alphaModFix/>
          </a:blip>
          <a:stretch>
            <a:fillRect/>
          </a:stretch>
        </p:blipFill>
        <p:spPr>
          <a:xfrm>
            <a:off x="138925" y="4421225"/>
            <a:ext cx="733925" cy="733925"/>
          </a:xfrm>
          <a:prstGeom prst="rect">
            <a:avLst/>
          </a:prstGeom>
          <a:noFill/>
          <a:ln>
            <a:noFill/>
          </a:ln>
        </p:spPr>
      </p:pic>
      <p:sp>
        <p:nvSpPr>
          <p:cNvPr id="61" name="Google Shape;61;p13"/>
          <p:cNvSpPr txBox="1"/>
          <p:nvPr/>
        </p:nvSpPr>
        <p:spPr>
          <a:xfrm>
            <a:off x="924425" y="4599238"/>
            <a:ext cx="4421700" cy="431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it" sz="1600" b="1">
                <a:solidFill>
                  <a:schemeClr val="dk1"/>
                </a:solidFill>
                <a:latin typeface="Montserrat"/>
                <a:ea typeface="Montserrat"/>
                <a:cs typeface="Montserrat"/>
                <a:sym typeface="Montserrat"/>
              </a:rPr>
              <a:t>observatorioelectoral.cucsh.udg.mx</a:t>
            </a:r>
            <a:endParaRPr sz="1600" b="1">
              <a:solidFill>
                <a:schemeClr val="dk1"/>
              </a:solidFill>
              <a:latin typeface="Montserrat"/>
              <a:ea typeface="Montserrat"/>
              <a:cs typeface="Montserrat"/>
              <a:sym typeface="Montserrat"/>
            </a:endParaRPr>
          </a:p>
        </p:txBody>
      </p:sp>
      <p:sp>
        <p:nvSpPr>
          <p:cNvPr id="62" name="Google Shape;62;p13"/>
          <p:cNvSpPr txBox="1"/>
          <p:nvPr/>
        </p:nvSpPr>
        <p:spPr>
          <a:xfrm>
            <a:off x="812125" y="3990125"/>
            <a:ext cx="4589100" cy="431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it" sz="1600" b="1">
                <a:solidFill>
                  <a:schemeClr val="dk1"/>
                </a:solidFill>
                <a:latin typeface="Montserrat"/>
                <a:ea typeface="Montserrat"/>
                <a:cs typeface="Montserrat"/>
                <a:sym typeface="Montserrat"/>
              </a:rPr>
              <a:t>@Observatorio Político Electoral UdeG</a:t>
            </a:r>
            <a:endParaRPr sz="1600" b="1">
              <a:solidFill>
                <a:schemeClr val="dk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6"/>
        <p:cNvGrpSpPr/>
        <p:nvPr/>
      </p:nvGrpSpPr>
      <p:grpSpPr>
        <a:xfrm>
          <a:off x="0" y="0"/>
          <a:ext cx="0" cy="0"/>
          <a:chOff x="0" y="0"/>
          <a:chExt cx="0" cy="0"/>
        </a:xfrm>
      </p:grpSpPr>
      <p:sp>
        <p:nvSpPr>
          <p:cNvPr id="127" name="Google Shape;127;p22"/>
          <p:cNvSpPr txBox="1">
            <a:spLocks noGrp="1"/>
          </p:cNvSpPr>
          <p:nvPr>
            <p:ph type="body" idx="1"/>
          </p:nvPr>
        </p:nvSpPr>
        <p:spPr>
          <a:xfrm>
            <a:off x="412475" y="2178150"/>
            <a:ext cx="8520600" cy="657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sz="3000" b="1">
                <a:latin typeface="Cabin"/>
                <a:ea typeface="Cabin"/>
                <a:cs typeface="Cabin"/>
                <a:sym typeface="Cabin"/>
              </a:rPr>
              <a:t>Congreso del Estado de Jalisco</a:t>
            </a:r>
            <a:endParaRPr sz="3000" b="1">
              <a:latin typeface="Cabin"/>
              <a:ea typeface="Cabin"/>
              <a:cs typeface="Cabin"/>
              <a:sym typeface="Cabin"/>
            </a:endParaRPr>
          </a:p>
          <a:p>
            <a:pPr marL="0" lvl="0" indent="0" algn="just" rtl="0">
              <a:spcBef>
                <a:spcPts val="0"/>
              </a:spcBef>
              <a:spcAft>
                <a:spcPts val="0"/>
              </a:spcAft>
              <a:buNone/>
            </a:pPr>
            <a:endParaRPr sz="1400" b="1">
              <a:latin typeface="Cabin"/>
              <a:ea typeface="Cabin"/>
              <a:cs typeface="Cabin"/>
              <a:sym typeface="Cabi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1"/>
        <p:cNvGrpSpPr/>
        <p:nvPr/>
      </p:nvGrpSpPr>
      <p:grpSpPr>
        <a:xfrm>
          <a:off x="0" y="0"/>
          <a:ext cx="0" cy="0"/>
          <a:chOff x="0" y="0"/>
          <a:chExt cx="0" cy="0"/>
        </a:xfrm>
      </p:grpSpPr>
      <p:sp>
        <p:nvSpPr>
          <p:cNvPr id="132" name="Google Shape;132;p23"/>
          <p:cNvSpPr txBox="1">
            <a:spLocks noGrp="1"/>
          </p:cNvSpPr>
          <p:nvPr>
            <p:ph type="body" idx="1"/>
          </p:nvPr>
        </p:nvSpPr>
        <p:spPr>
          <a:xfrm>
            <a:off x="432563" y="237750"/>
            <a:ext cx="8520600" cy="442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SzPts val="1018"/>
              <a:buNone/>
            </a:pPr>
            <a:r>
              <a:rPr lang="it" sz="1965" b="1">
                <a:latin typeface="Cabin"/>
                <a:ea typeface="Cabin"/>
                <a:cs typeface="Cabin"/>
                <a:sym typeface="Cabin"/>
              </a:rPr>
              <a:t>Universo de análisis</a:t>
            </a:r>
            <a:endParaRPr sz="1965" b="1">
              <a:latin typeface="Cabin"/>
              <a:ea typeface="Cabin"/>
              <a:cs typeface="Cabin"/>
              <a:sym typeface="Cabin"/>
            </a:endParaRPr>
          </a:p>
        </p:txBody>
      </p:sp>
      <p:sp>
        <p:nvSpPr>
          <p:cNvPr id="133" name="Google Shape;133;p23"/>
          <p:cNvSpPr txBox="1">
            <a:spLocks noGrp="1"/>
          </p:cNvSpPr>
          <p:nvPr>
            <p:ph type="body" idx="1"/>
          </p:nvPr>
        </p:nvSpPr>
        <p:spPr>
          <a:xfrm>
            <a:off x="846900" y="679950"/>
            <a:ext cx="7450200" cy="442200"/>
          </a:xfrm>
          <a:prstGeom prst="rect">
            <a:avLst/>
          </a:prstGeom>
        </p:spPr>
        <p:txBody>
          <a:bodyPr spcFirstLastPara="1" wrap="square" lIns="91425" tIns="91425" rIns="91425" bIns="91425" anchor="t" anchorCtr="0">
            <a:noAutofit/>
          </a:bodyPr>
          <a:lstStyle/>
          <a:p>
            <a:pPr marL="0" marR="0" lvl="0" indent="0" algn="just" rtl="0">
              <a:lnSpc>
                <a:spcPct val="115000"/>
              </a:lnSpc>
              <a:spcBef>
                <a:spcPts val="0"/>
              </a:spcBef>
              <a:spcAft>
                <a:spcPts val="0"/>
              </a:spcAft>
              <a:buSzPts val="1018"/>
              <a:buNone/>
            </a:pPr>
            <a:r>
              <a:rPr lang="it" sz="1400">
                <a:latin typeface="Cabin"/>
                <a:ea typeface="Cabin"/>
                <a:cs typeface="Cabin"/>
                <a:sym typeface="Cabin"/>
              </a:rPr>
              <a:t>Gráfica 6: número votaciones por cada período legislativo ordinario</a:t>
            </a:r>
            <a:endParaRPr sz="1400">
              <a:latin typeface="Cabin"/>
              <a:ea typeface="Cabin"/>
              <a:cs typeface="Cabin"/>
              <a:sym typeface="Cabin"/>
            </a:endParaRPr>
          </a:p>
        </p:txBody>
      </p:sp>
      <p:sp>
        <p:nvSpPr>
          <p:cNvPr id="134" name="Google Shape;134;p23"/>
          <p:cNvSpPr txBox="1"/>
          <p:nvPr/>
        </p:nvSpPr>
        <p:spPr>
          <a:xfrm>
            <a:off x="401525" y="4773825"/>
            <a:ext cx="3735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000">
                <a:solidFill>
                  <a:schemeClr val="dk1"/>
                </a:solidFill>
                <a:latin typeface="Cabin"/>
                <a:ea typeface="Cabin"/>
                <a:cs typeface="Cabin"/>
                <a:sym typeface="Cabin"/>
              </a:rPr>
              <a:t>Elaboración propia con datos  del sistema INFOLEJ</a:t>
            </a:r>
            <a:endParaRPr sz="1000"/>
          </a:p>
        </p:txBody>
      </p:sp>
      <p:pic>
        <p:nvPicPr>
          <p:cNvPr id="135" name="Google Shape;135;p23"/>
          <p:cNvPicPr preferRelativeResize="0"/>
          <p:nvPr/>
        </p:nvPicPr>
        <p:blipFill>
          <a:blip r:embed="rId4">
            <a:alphaModFix/>
          </a:blip>
          <a:stretch>
            <a:fillRect/>
          </a:stretch>
        </p:blipFill>
        <p:spPr>
          <a:xfrm>
            <a:off x="700075" y="1306650"/>
            <a:ext cx="6124608" cy="31123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9"/>
        <p:cNvGrpSpPr/>
        <p:nvPr/>
      </p:nvGrpSpPr>
      <p:grpSpPr>
        <a:xfrm>
          <a:off x="0" y="0"/>
          <a:ext cx="0" cy="0"/>
          <a:chOff x="0" y="0"/>
          <a:chExt cx="0" cy="0"/>
        </a:xfrm>
      </p:grpSpPr>
      <p:sp>
        <p:nvSpPr>
          <p:cNvPr id="140" name="Google Shape;140;p24"/>
          <p:cNvSpPr txBox="1">
            <a:spLocks noGrp="1"/>
          </p:cNvSpPr>
          <p:nvPr>
            <p:ph type="body" idx="1"/>
          </p:nvPr>
        </p:nvSpPr>
        <p:spPr>
          <a:xfrm>
            <a:off x="432563" y="237750"/>
            <a:ext cx="8520600" cy="442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SzPts val="1018"/>
              <a:buNone/>
            </a:pPr>
            <a:r>
              <a:rPr lang="it" sz="1965" b="1">
                <a:latin typeface="Cabin"/>
                <a:ea typeface="Cabin"/>
                <a:cs typeface="Cabin"/>
                <a:sym typeface="Cabin"/>
              </a:rPr>
              <a:t>Votaciones sobre iniciativas legislativas en el pleno</a:t>
            </a:r>
            <a:endParaRPr sz="1965" b="1">
              <a:latin typeface="Cabin"/>
              <a:ea typeface="Cabin"/>
              <a:cs typeface="Cabin"/>
              <a:sym typeface="Cabin"/>
            </a:endParaRPr>
          </a:p>
        </p:txBody>
      </p:sp>
      <p:sp>
        <p:nvSpPr>
          <p:cNvPr id="141" name="Google Shape;141;p24"/>
          <p:cNvSpPr txBox="1"/>
          <p:nvPr/>
        </p:nvSpPr>
        <p:spPr>
          <a:xfrm>
            <a:off x="401525" y="4773825"/>
            <a:ext cx="3735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000">
                <a:solidFill>
                  <a:schemeClr val="dk1"/>
                </a:solidFill>
                <a:latin typeface="Cabin"/>
                <a:ea typeface="Cabin"/>
                <a:cs typeface="Cabin"/>
                <a:sym typeface="Cabin"/>
              </a:rPr>
              <a:t>Elaboración propia con datos  del sistema INFOLEJ</a:t>
            </a:r>
            <a:endParaRPr sz="1000"/>
          </a:p>
        </p:txBody>
      </p:sp>
      <p:sp>
        <p:nvSpPr>
          <p:cNvPr id="142" name="Google Shape;142;p24"/>
          <p:cNvSpPr txBox="1">
            <a:spLocks noGrp="1"/>
          </p:cNvSpPr>
          <p:nvPr>
            <p:ph type="body" idx="1"/>
          </p:nvPr>
        </p:nvSpPr>
        <p:spPr>
          <a:xfrm>
            <a:off x="521300" y="679950"/>
            <a:ext cx="7894200" cy="5523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SzPts val="1018"/>
              <a:buNone/>
            </a:pPr>
            <a:r>
              <a:rPr lang="it" sz="1400">
                <a:latin typeface="Cabin"/>
                <a:ea typeface="Cabin"/>
                <a:cs typeface="Cabin"/>
                <a:sym typeface="Cabin"/>
              </a:rPr>
              <a:t>Gráfica 7: aprobación de iniciativas legislativas por tipo de mayoría  en el </a:t>
            </a:r>
            <a:endParaRPr sz="1400">
              <a:latin typeface="Cabin"/>
              <a:ea typeface="Cabin"/>
              <a:cs typeface="Cabin"/>
              <a:sym typeface="Cabin"/>
            </a:endParaRPr>
          </a:p>
          <a:p>
            <a:pPr marL="0" lvl="0" indent="0" algn="just" rtl="0">
              <a:spcBef>
                <a:spcPts val="0"/>
              </a:spcBef>
              <a:spcAft>
                <a:spcPts val="0"/>
              </a:spcAft>
              <a:buSzPts val="1018"/>
              <a:buNone/>
            </a:pPr>
            <a:r>
              <a:rPr lang="it" sz="1400">
                <a:latin typeface="Cabin"/>
                <a:ea typeface="Cabin"/>
                <a:cs typeface="Cabin"/>
                <a:sym typeface="Cabin"/>
              </a:rPr>
              <a:t>Congreso de Jalisco durante la LXV legislatura</a:t>
            </a:r>
            <a:endParaRPr sz="1400">
              <a:latin typeface="Cabin"/>
              <a:ea typeface="Cabin"/>
              <a:cs typeface="Cabin"/>
              <a:sym typeface="Cabin"/>
            </a:endParaRPr>
          </a:p>
        </p:txBody>
      </p:sp>
      <p:pic>
        <p:nvPicPr>
          <p:cNvPr id="143" name="Google Shape;143;p24"/>
          <p:cNvPicPr preferRelativeResize="0"/>
          <p:nvPr/>
        </p:nvPicPr>
        <p:blipFill rotWithShape="1">
          <a:blip r:embed="rId4">
            <a:alphaModFix/>
          </a:blip>
          <a:srcRect t="11946" b="14895"/>
          <a:stretch/>
        </p:blipFill>
        <p:spPr>
          <a:xfrm>
            <a:off x="521300" y="1335000"/>
            <a:ext cx="6303242" cy="33288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7"/>
        <p:cNvGrpSpPr/>
        <p:nvPr/>
      </p:nvGrpSpPr>
      <p:grpSpPr>
        <a:xfrm>
          <a:off x="0" y="0"/>
          <a:ext cx="0" cy="0"/>
          <a:chOff x="0" y="0"/>
          <a:chExt cx="0" cy="0"/>
        </a:xfrm>
      </p:grpSpPr>
      <p:sp>
        <p:nvSpPr>
          <p:cNvPr id="148" name="Google Shape;148;p25"/>
          <p:cNvSpPr txBox="1">
            <a:spLocks noGrp="1"/>
          </p:cNvSpPr>
          <p:nvPr>
            <p:ph type="body" idx="1"/>
          </p:nvPr>
        </p:nvSpPr>
        <p:spPr>
          <a:xfrm>
            <a:off x="432563" y="237750"/>
            <a:ext cx="8520600" cy="442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SzPts val="1018"/>
              <a:buNone/>
            </a:pPr>
            <a:r>
              <a:rPr lang="it" sz="1965" b="1">
                <a:latin typeface="Cabin"/>
                <a:ea typeface="Cabin"/>
                <a:cs typeface="Cabin"/>
                <a:sym typeface="Cabin"/>
              </a:rPr>
              <a:t>Disciplina partidista</a:t>
            </a:r>
            <a:endParaRPr sz="1965" b="1">
              <a:latin typeface="Cabin"/>
              <a:ea typeface="Cabin"/>
              <a:cs typeface="Cabin"/>
              <a:sym typeface="Cabin"/>
            </a:endParaRPr>
          </a:p>
        </p:txBody>
      </p:sp>
      <p:pic>
        <p:nvPicPr>
          <p:cNvPr id="149" name="Google Shape;149;p25"/>
          <p:cNvPicPr preferRelativeResize="0"/>
          <p:nvPr/>
        </p:nvPicPr>
        <p:blipFill>
          <a:blip r:embed="rId4">
            <a:alphaModFix/>
          </a:blip>
          <a:stretch>
            <a:fillRect/>
          </a:stretch>
        </p:blipFill>
        <p:spPr>
          <a:xfrm>
            <a:off x="309850" y="1324475"/>
            <a:ext cx="6291301" cy="2955800"/>
          </a:xfrm>
          <a:prstGeom prst="rect">
            <a:avLst/>
          </a:prstGeom>
          <a:noFill/>
          <a:ln>
            <a:noFill/>
          </a:ln>
        </p:spPr>
      </p:pic>
      <p:sp>
        <p:nvSpPr>
          <p:cNvPr id="150" name="Google Shape;150;p25"/>
          <p:cNvSpPr txBox="1">
            <a:spLocks noGrp="1"/>
          </p:cNvSpPr>
          <p:nvPr>
            <p:ph type="body" idx="1"/>
          </p:nvPr>
        </p:nvSpPr>
        <p:spPr>
          <a:xfrm>
            <a:off x="359075" y="857100"/>
            <a:ext cx="8520600" cy="398700"/>
          </a:xfrm>
          <a:prstGeom prst="rect">
            <a:avLst/>
          </a:prstGeom>
        </p:spPr>
        <p:txBody>
          <a:bodyPr spcFirstLastPara="1" wrap="square" lIns="91425" tIns="91425" rIns="91425" bIns="91425" anchor="t" anchorCtr="0">
            <a:noAutofit/>
          </a:bodyPr>
          <a:lstStyle/>
          <a:p>
            <a:pPr marL="0" marR="0" lvl="0" indent="0" algn="just" rtl="0">
              <a:lnSpc>
                <a:spcPct val="115000"/>
              </a:lnSpc>
              <a:spcBef>
                <a:spcPts val="0"/>
              </a:spcBef>
              <a:spcAft>
                <a:spcPts val="0"/>
              </a:spcAft>
              <a:buSzPts val="1018"/>
              <a:buNone/>
            </a:pPr>
            <a:r>
              <a:rPr lang="it" sz="1400">
                <a:latin typeface="Cabin"/>
                <a:ea typeface="Cabin"/>
                <a:cs typeface="Cabin"/>
                <a:sym typeface="Cabin"/>
              </a:rPr>
              <a:t>Gráfica 8: Índice de Weldon de los grupos parlamentarios en el Congreso de Jalisco durante la LIII legislatura </a:t>
            </a:r>
            <a:endParaRPr sz="1400">
              <a:latin typeface="Cabin"/>
              <a:ea typeface="Cabin"/>
              <a:cs typeface="Cabin"/>
              <a:sym typeface="Cabin"/>
            </a:endParaRPr>
          </a:p>
        </p:txBody>
      </p:sp>
      <p:sp>
        <p:nvSpPr>
          <p:cNvPr id="151" name="Google Shape;151;p25"/>
          <p:cNvSpPr txBox="1"/>
          <p:nvPr/>
        </p:nvSpPr>
        <p:spPr>
          <a:xfrm>
            <a:off x="401525" y="4773825"/>
            <a:ext cx="3735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000">
                <a:solidFill>
                  <a:schemeClr val="dk1"/>
                </a:solidFill>
                <a:latin typeface="Cabin"/>
                <a:ea typeface="Cabin"/>
                <a:cs typeface="Cabin"/>
                <a:sym typeface="Cabin"/>
              </a:rPr>
              <a:t>Elaboración propia con datos  del sistema INFOLEJ</a:t>
            </a:r>
            <a:endParaRPr sz="1000"/>
          </a:p>
        </p:txBody>
      </p:sp>
      <p:sp>
        <p:nvSpPr>
          <p:cNvPr id="152" name="Google Shape;152;p25"/>
          <p:cNvSpPr txBox="1">
            <a:spLocks noGrp="1"/>
          </p:cNvSpPr>
          <p:nvPr>
            <p:ph type="body" idx="1"/>
          </p:nvPr>
        </p:nvSpPr>
        <p:spPr>
          <a:xfrm>
            <a:off x="6381525" y="2029725"/>
            <a:ext cx="2644200" cy="127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1018"/>
              <a:buNone/>
            </a:pPr>
            <a:r>
              <a:rPr lang="it" sz="1400">
                <a:latin typeface="Cabin"/>
                <a:ea typeface="Cabin"/>
                <a:cs typeface="Cabin"/>
                <a:sym typeface="Cabin"/>
              </a:rPr>
              <a:t>Indice de Weldon</a:t>
            </a:r>
            <a:endParaRPr sz="1400">
              <a:latin typeface="Cabin"/>
              <a:ea typeface="Cabin"/>
              <a:cs typeface="Cabin"/>
              <a:sym typeface="Cabin"/>
            </a:endParaRPr>
          </a:p>
          <a:p>
            <a:pPr marL="0" lvl="0" indent="0" algn="just" rtl="0">
              <a:spcBef>
                <a:spcPts val="0"/>
              </a:spcBef>
              <a:spcAft>
                <a:spcPts val="0"/>
              </a:spcAft>
              <a:buSzPts val="1018"/>
              <a:buNone/>
            </a:pPr>
            <a:endParaRPr sz="1400">
              <a:latin typeface="Cabin"/>
              <a:ea typeface="Cabin"/>
              <a:cs typeface="Cabin"/>
              <a:sym typeface="Cabin"/>
            </a:endParaRPr>
          </a:p>
          <a:p>
            <a:pPr marL="0" lvl="0" indent="0" algn="just" rtl="0">
              <a:spcBef>
                <a:spcPts val="0"/>
              </a:spcBef>
              <a:spcAft>
                <a:spcPts val="0"/>
              </a:spcAft>
              <a:buSzPts val="1018"/>
              <a:buNone/>
            </a:pPr>
            <a:r>
              <a:rPr lang="it" sz="1400">
                <a:latin typeface="Cabin"/>
                <a:ea typeface="Cabin"/>
                <a:cs typeface="Cabin"/>
                <a:sym typeface="Cabin"/>
              </a:rPr>
              <a:t>  W = </a:t>
            </a:r>
            <a:r>
              <a:rPr lang="it" sz="1400" u="sng">
                <a:latin typeface="Cabin"/>
                <a:ea typeface="Cabin"/>
                <a:cs typeface="Cabin"/>
                <a:sym typeface="Cabin"/>
              </a:rPr>
              <a:t>  MAX (VF; VC; ABS)</a:t>
            </a:r>
            <a:r>
              <a:rPr lang="it" sz="1400">
                <a:latin typeface="Cabin"/>
                <a:ea typeface="Cabin"/>
                <a:cs typeface="Cabin"/>
                <a:sym typeface="Cabin"/>
              </a:rPr>
              <a:t> </a:t>
            </a:r>
            <a:r>
              <a:rPr lang="it" sz="1400" u="sng">
                <a:latin typeface="Cabin"/>
                <a:ea typeface="Cabin"/>
                <a:cs typeface="Cabin"/>
                <a:sym typeface="Cabin"/>
              </a:rPr>
              <a:t>       </a:t>
            </a:r>
            <a:endParaRPr sz="1400" u="sng">
              <a:latin typeface="Cabin"/>
              <a:ea typeface="Cabin"/>
              <a:cs typeface="Cabin"/>
              <a:sym typeface="Cabin"/>
            </a:endParaRPr>
          </a:p>
          <a:p>
            <a:pPr marL="0" lvl="0" indent="0" algn="just" rtl="0">
              <a:spcBef>
                <a:spcPts val="0"/>
              </a:spcBef>
              <a:spcAft>
                <a:spcPts val="0"/>
              </a:spcAft>
              <a:buSzPts val="1018"/>
              <a:buNone/>
            </a:pPr>
            <a:r>
              <a:rPr lang="it" sz="1400" u="sng">
                <a:latin typeface="Cabin"/>
                <a:ea typeface="Cabin"/>
                <a:cs typeface="Cabin"/>
                <a:sym typeface="Cabin"/>
              </a:rPr>
              <a:t>	</a:t>
            </a:r>
            <a:r>
              <a:rPr lang="it" sz="1400">
                <a:latin typeface="Cabin"/>
                <a:ea typeface="Cabin"/>
                <a:cs typeface="Cabin"/>
                <a:sym typeface="Cabin"/>
              </a:rPr>
              <a:t>     (VF+VC+ABS)</a:t>
            </a:r>
            <a:endParaRPr sz="1400">
              <a:latin typeface="Cabin"/>
              <a:ea typeface="Cabin"/>
              <a:cs typeface="Cabin"/>
              <a:sym typeface="Cabi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6"/>
        <p:cNvGrpSpPr/>
        <p:nvPr/>
      </p:nvGrpSpPr>
      <p:grpSpPr>
        <a:xfrm>
          <a:off x="0" y="0"/>
          <a:ext cx="0" cy="0"/>
          <a:chOff x="0" y="0"/>
          <a:chExt cx="0" cy="0"/>
        </a:xfrm>
      </p:grpSpPr>
      <p:sp>
        <p:nvSpPr>
          <p:cNvPr id="157" name="Google Shape;157;p26"/>
          <p:cNvSpPr txBox="1">
            <a:spLocks noGrp="1"/>
          </p:cNvSpPr>
          <p:nvPr>
            <p:ph type="body" idx="1"/>
          </p:nvPr>
        </p:nvSpPr>
        <p:spPr>
          <a:xfrm>
            <a:off x="432563" y="237750"/>
            <a:ext cx="8520600" cy="442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018"/>
              <a:buFont typeface="Arial"/>
              <a:buNone/>
            </a:pPr>
            <a:r>
              <a:rPr lang="it" sz="1965" b="1">
                <a:latin typeface="Cabin"/>
                <a:ea typeface="Cabin"/>
                <a:cs typeface="Cabin"/>
                <a:sym typeface="Cabin"/>
              </a:rPr>
              <a:t>Votación acorde al grupo parlamentario mayoritario (MC)</a:t>
            </a:r>
            <a:endParaRPr sz="1965" b="1">
              <a:latin typeface="Cabin"/>
              <a:ea typeface="Cabin"/>
              <a:cs typeface="Cabin"/>
              <a:sym typeface="Cabin"/>
            </a:endParaRPr>
          </a:p>
          <a:p>
            <a:pPr marL="0" lvl="0" indent="0" algn="just" rtl="0">
              <a:spcBef>
                <a:spcPts val="0"/>
              </a:spcBef>
              <a:spcAft>
                <a:spcPts val="0"/>
              </a:spcAft>
              <a:buSzPts val="1018"/>
              <a:buNone/>
            </a:pPr>
            <a:endParaRPr sz="1965" b="1">
              <a:latin typeface="Cabin"/>
              <a:ea typeface="Cabin"/>
              <a:cs typeface="Cabin"/>
              <a:sym typeface="Cabin"/>
            </a:endParaRPr>
          </a:p>
        </p:txBody>
      </p:sp>
      <p:sp>
        <p:nvSpPr>
          <p:cNvPr id="158" name="Google Shape;158;p26"/>
          <p:cNvSpPr txBox="1">
            <a:spLocks noGrp="1"/>
          </p:cNvSpPr>
          <p:nvPr>
            <p:ph type="body" idx="1"/>
          </p:nvPr>
        </p:nvSpPr>
        <p:spPr>
          <a:xfrm>
            <a:off x="432575" y="758550"/>
            <a:ext cx="6929700" cy="544800"/>
          </a:xfrm>
          <a:prstGeom prst="rect">
            <a:avLst/>
          </a:prstGeom>
        </p:spPr>
        <p:txBody>
          <a:bodyPr spcFirstLastPara="1" wrap="square" lIns="91425" tIns="91425" rIns="91425" bIns="91425" anchor="t" anchorCtr="0">
            <a:noAutofit/>
          </a:bodyPr>
          <a:lstStyle/>
          <a:p>
            <a:pPr marL="0" marR="0" lvl="0" indent="0" algn="just" rtl="0">
              <a:lnSpc>
                <a:spcPct val="115000"/>
              </a:lnSpc>
              <a:spcBef>
                <a:spcPts val="0"/>
              </a:spcBef>
              <a:spcAft>
                <a:spcPts val="0"/>
              </a:spcAft>
              <a:buSzPts val="1018"/>
              <a:buNone/>
            </a:pPr>
            <a:r>
              <a:rPr lang="it" sz="1400">
                <a:latin typeface="Cabin"/>
                <a:ea typeface="Cabin"/>
                <a:cs typeface="Cabin"/>
                <a:sym typeface="Cabin"/>
              </a:rPr>
              <a:t>Gráfica 9: Porcentaje de votaciones acorde al grupo parlamentario de MC de los demás partidos en el Congreso de Jalisco durante la LIII legislatura</a:t>
            </a:r>
            <a:endParaRPr sz="1400">
              <a:latin typeface="Cabin"/>
              <a:ea typeface="Cabin"/>
              <a:cs typeface="Cabin"/>
              <a:sym typeface="Cabin"/>
            </a:endParaRPr>
          </a:p>
        </p:txBody>
      </p:sp>
      <p:sp>
        <p:nvSpPr>
          <p:cNvPr id="159" name="Google Shape;159;p26"/>
          <p:cNvSpPr txBox="1"/>
          <p:nvPr/>
        </p:nvSpPr>
        <p:spPr>
          <a:xfrm>
            <a:off x="401525" y="4773825"/>
            <a:ext cx="3735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000">
                <a:solidFill>
                  <a:schemeClr val="dk1"/>
                </a:solidFill>
                <a:latin typeface="Cabin"/>
                <a:ea typeface="Cabin"/>
                <a:cs typeface="Cabin"/>
                <a:sym typeface="Cabin"/>
              </a:rPr>
              <a:t>Elaboración propia con datos  del sistema INFOLEJ</a:t>
            </a:r>
            <a:endParaRPr sz="1000"/>
          </a:p>
        </p:txBody>
      </p:sp>
      <p:pic>
        <p:nvPicPr>
          <p:cNvPr id="160" name="Google Shape;160;p26"/>
          <p:cNvPicPr preferRelativeResize="0"/>
          <p:nvPr/>
        </p:nvPicPr>
        <p:blipFill>
          <a:blip r:embed="rId4">
            <a:alphaModFix/>
          </a:blip>
          <a:stretch>
            <a:fillRect/>
          </a:stretch>
        </p:blipFill>
        <p:spPr>
          <a:xfrm>
            <a:off x="401525" y="1455750"/>
            <a:ext cx="6435921" cy="31656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4"/>
        <p:cNvGrpSpPr/>
        <p:nvPr/>
      </p:nvGrpSpPr>
      <p:grpSpPr>
        <a:xfrm>
          <a:off x="0" y="0"/>
          <a:ext cx="0" cy="0"/>
          <a:chOff x="0" y="0"/>
          <a:chExt cx="0" cy="0"/>
        </a:xfrm>
      </p:grpSpPr>
      <p:sp>
        <p:nvSpPr>
          <p:cNvPr id="165" name="Google Shape;165;p27"/>
          <p:cNvSpPr txBox="1">
            <a:spLocks noGrp="1"/>
          </p:cNvSpPr>
          <p:nvPr>
            <p:ph type="body" idx="1"/>
          </p:nvPr>
        </p:nvSpPr>
        <p:spPr>
          <a:xfrm>
            <a:off x="432563" y="237750"/>
            <a:ext cx="8520600" cy="442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SzPts val="1018"/>
              <a:buNone/>
            </a:pPr>
            <a:r>
              <a:rPr lang="it" sz="1965" b="1">
                <a:latin typeface="Cabin"/>
                <a:ea typeface="Cabin"/>
                <a:cs typeface="Cabin"/>
                <a:sym typeface="Cabin"/>
              </a:rPr>
              <a:t>Transfuguismo partidista en la legislatura</a:t>
            </a:r>
            <a:endParaRPr sz="1965" b="1">
              <a:latin typeface="Cabin"/>
              <a:ea typeface="Cabin"/>
              <a:cs typeface="Cabin"/>
              <a:sym typeface="Cabin"/>
            </a:endParaRPr>
          </a:p>
        </p:txBody>
      </p:sp>
      <p:sp>
        <p:nvSpPr>
          <p:cNvPr id="166" name="Google Shape;166;p27"/>
          <p:cNvSpPr txBox="1"/>
          <p:nvPr/>
        </p:nvSpPr>
        <p:spPr>
          <a:xfrm>
            <a:off x="401525" y="4773825"/>
            <a:ext cx="3735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000">
                <a:solidFill>
                  <a:schemeClr val="dk1"/>
                </a:solidFill>
                <a:latin typeface="Cabin"/>
                <a:ea typeface="Cabin"/>
                <a:cs typeface="Cabin"/>
                <a:sym typeface="Cabin"/>
              </a:rPr>
              <a:t>Elaboración propia con datos  del sistema INFOLEJ</a:t>
            </a:r>
            <a:endParaRPr sz="1000"/>
          </a:p>
        </p:txBody>
      </p:sp>
      <p:sp>
        <p:nvSpPr>
          <p:cNvPr id="167" name="Google Shape;167;p27"/>
          <p:cNvSpPr txBox="1">
            <a:spLocks noGrp="1"/>
          </p:cNvSpPr>
          <p:nvPr>
            <p:ph type="body" idx="1"/>
          </p:nvPr>
        </p:nvSpPr>
        <p:spPr>
          <a:xfrm>
            <a:off x="264625" y="898825"/>
            <a:ext cx="7155000" cy="5502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SzPts val="1018"/>
              <a:buNone/>
            </a:pPr>
            <a:r>
              <a:rPr lang="it" sz="1400">
                <a:latin typeface="Cabin"/>
                <a:ea typeface="Cabin"/>
                <a:cs typeface="Cabin"/>
                <a:sym typeface="Cabin"/>
              </a:rPr>
              <a:t>Gráfica 10: Transfuguismo parlamentario en el periodo 2018-2024 en Jalisco</a:t>
            </a:r>
            <a:endParaRPr sz="1400">
              <a:latin typeface="Cabin"/>
              <a:ea typeface="Cabin"/>
              <a:cs typeface="Cabin"/>
              <a:sym typeface="Cabin"/>
            </a:endParaRPr>
          </a:p>
        </p:txBody>
      </p:sp>
      <p:pic>
        <p:nvPicPr>
          <p:cNvPr id="168" name="Google Shape;168;p27"/>
          <p:cNvPicPr preferRelativeResize="0"/>
          <p:nvPr/>
        </p:nvPicPr>
        <p:blipFill>
          <a:blip r:embed="rId4">
            <a:alphaModFix/>
          </a:blip>
          <a:stretch>
            <a:fillRect/>
          </a:stretch>
        </p:blipFill>
        <p:spPr>
          <a:xfrm>
            <a:off x="337850" y="1292325"/>
            <a:ext cx="5880372" cy="27356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2"/>
        <p:cNvGrpSpPr/>
        <p:nvPr/>
      </p:nvGrpSpPr>
      <p:grpSpPr>
        <a:xfrm>
          <a:off x="0" y="0"/>
          <a:ext cx="0" cy="0"/>
          <a:chOff x="0" y="0"/>
          <a:chExt cx="0" cy="0"/>
        </a:xfrm>
      </p:grpSpPr>
      <p:sp>
        <p:nvSpPr>
          <p:cNvPr id="173" name="Google Shape;173;p28"/>
          <p:cNvSpPr txBox="1"/>
          <p:nvPr/>
        </p:nvSpPr>
        <p:spPr>
          <a:xfrm>
            <a:off x="311700" y="1944600"/>
            <a:ext cx="8520600" cy="12543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it" sz="3200" b="1">
                <a:solidFill>
                  <a:srgbClr val="FFFFFF"/>
                </a:solidFill>
                <a:latin typeface="Cabin"/>
                <a:ea typeface="Cabin"/>
                <a:cs typeface="Cabin"/>
                <a:sym typeface="Cabin"/>
              </a:rPr>
              <a:t>Conclusiones</a:t>
            </a:r>
            <a:endParaRPr sz="3200" b="1">
              <a:solidFill>
                <a:srgbClr val="FFFFFF"/>
              </a:solidFill>
              <a:latin typeface="Cabin"/>
              <a:ea typeface="Cabin"/>
              <a:cs typeface="Cabin"/>
              <a:sym typeface="Cabi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7"/>
        <p:cNvGrpSpPr/>
        <p:nvPr/>
      </p:nvGrpSpPr>
      <p:grpSpPr>
        <a:xfrm>
          <a:off x="0" y="0"/>
          <a:ext cx="0" cy="0"/>
          <a:chOff x="0" y="0"/>
          <a:chExt cx="0" cy="0"/>
        </a:xfrm>
      </p:grpSpPr>
      <p:sp>
        <p:nvSpPr>
          <p:cNvPr id="178" name="Google Shape;178;p29"/>
          <p:cNvSpPr txBox="1"/>
          <p:nvPr/>
        </p:nvSpPr>
        <p:spPr>
          <a:xfrm>
            <a:off x="666150" y="1669950"/>
            <a:ext cx="7811700" cy="18036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it" sz="1600">
                <a:solidFill>
                  <a:schemeClr val="dk2"/>
                </a:solidFill>
                <a:latin typeface="Cabin"/>
                <a:ea typeface="Cabin"/>
                <a:cs typeface="Cabin"/>
                <a:sym typeface="Cabin"/>
              </a:rPr>
              <a:t>Los valores presentados muestran una tendencia a la estabilidad del actual sistema de partidos tanto a nivel nacional como a nivel subnacional. En particular, la reducción de la cantidad de tránsfugas muestra un mayor control de los partidos sobre los diputados. </a:t>
            </a:r>
            <a:endParaRPr sz="1600">
              <a:solidFill>
                <a:schemeClr val="dk2"/>
              </a:solidFill>
              <a:latin typeface="Cabin"/>
              <a:ea typeface="Cabin"/>
              <a:cs typeface="Cabin"/>
              <a:sym typeface="Cabin"/>
            </a:endParaRPr>
          </a:p>
          <a:p>
            <a:pPr marL="0" lvl="0" indent="0" algn="just" rtl="0">
              <a:spcBef>
                <a:spcPts val="0"/>
              </a:spcBef>
              <a:spcAft>
                <a:spcPts val="0"/>
              </a:spcAft>
              <a:buClr>
                <a:schemeClr val="dk1"/>
              </a:buClr>
              <a:buSzPts val="1100"/>
              <a:buFont typeface="Arial"/>
              <a:buNone/>
            </a:pPr>
            <a:endParaRPr sz="1600">
              <a:solidFill>
                <a:schemeClr val="dk2"/>
              </a:solidFill>
              <a:latin typeface="Cabin"/>
              <a:ea typeface="Cabin"/>
              <a:cs typeface="Cabin"/>
              <a:sym typeface="Cabin"/>
            </a:endParaRPr>
          </a:p>
          <a:p>
            <a:pPr marL="0" lvl="0" indent="0" algn="just" rtl="0">
              <a:spcBef>
                <a:spcPts val="0"/>
              </a:spcBef>
              <a:spcAft>
                <a:spcPts val="0"/>
              </a:spcAft>
              <a:buNone/>
            </a:pPr>
            <a:r>
              <a:rPr lang="it" sz="1600">
                <a:solidFill>
                  <a:srgbClr val="595959"/>
                </a:solidFill>
                <a:latin typeface="Cabin"/>
                <a:ea typeface="Cabin"/>
                <a:cs typeface="Cabin"/>
                <a:sym typeface="Cabin"/>
              </a:rPr>
              <a:t>Los datos evidencian una tendencia a la toma de decisiones consensuadas en las dos Cámaras analizadas, lo que en parte contrasta con el clima de polarización que se observa en el discurso público de los líderes políticos. </a:t>
            </a:r>
            <a:endParaRPr sz="1600">
              <a:solidFill>
                <a:schemeClr val="dk2"/>
              </a:solidFill>
              <a:latin typeface="Cabin"/>
              <a:ea typeface="Cabin"/>
              <a:cs typeface="Cabin"/>
              <a:sym typeface="Cabin"/>
            </a:endParaRPr>
          </a:p>
          <a:p>
            <a:pPr marL="0" lvl="0" indent="0" algn="l" rtl="0">
              <a:spcBef>
                <a:spcPts val="0"/>
              </a:spcBef>
              <a:spcAft>
                <a:spcPts val="0"/>
              </a:spcAft>
              <a:buNone/>
            </a:pPr>
            <a:endParaRPr sz="1600">
              <a:solidFill>
                <a:srgbClr val="595959"/>
              </a:solidFill>
              <a:latin typeface="Cabin"/>
              <a:ea typeface="Cabin"/>
              <a:cs typeface="Cabin"/>
              <a:sym typeface="Cabin"/>
            </a:endParaRPr>
          </a:p>
          <a:p>
            <a:pPr marL="0" lvl="0" indent="0" algn="l" rtl="0">
              <a:spcBef>
                <a:spcPts val="0"/>
              </a:spcBef>
              <a:spcAft>
                <a:spcPts val="0"/>
              </a:spcAft>
              <a:buNone/>
            </a:pPr>
            <a:endParaRPr sz="1600">
              <a:solidFill>
                <a:srgbClr val="595959"/>
              </a:solidFill>
              <a:latin typeface="Cabin"/>
              <a:ea typeface="Cabin"/>
              <a:cs typeface="Cabin"/>
              <a:sym typeface="Cabi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2"/>
        <p:cNvGrpSpPr/>
        <p:nvPr/>
      </p:nvGrpSpPr>
      <p:grpSpPr>
        <a:xfrm>
          <a:off x="0" y="0"/>
          <a:ext cx="0" cy="0"/>
          <a:chOff x="0" y="0"/>
          <a:chExt cx="0" cy="0"/>
        </a:xfrm>
      </p:grpSpPr>
      <p:sp>
        <p:nvSpPr>
          <p:cNvPr id="183" name="Google Shape;183;p30"/>
          <p:cNvSpPr txBox="1"/>
          <p:nvPr/>
        </p:nvSpPr>
        <p:spPr>
          <a:xfrm>
            <a:off x="666150" y="761400"/>
            <a:ext cx="7811700" cy="362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600">
                <a:solidFill>
                  <a:srgbClr val="595959"/>
                </a:solidFill>
                <a:latin typeface="Cabin"/>
                <a:ea typeface="Cabin"/>
                <a:cs typeface="Cabin"/>
                <a:sym typeface="Cabin"/>
              </a:rPr>
              <a:t>A nivel nacional las relaciones entre partidos se muestran de la siguiente manera: </a:t>
            </a:r>
            <a:endParaRPr sz="1600">
              <a:solidFill>
                <a:srgbClr val="595959"/>
              </a:solidFill>
              <a:latin typeface="Cabin"/>
              <a:ea typeface="Cabin"/>
              <a:cs typeface="Cabin"/>
              <a:sym typeface="Cabin"/>
            </a:endParaRPr>
          </a:p>
          <a:p>
            <a:pPr marL="0" lvl="0" indent="0" algn="l" rtl="0">
              <a:spcBef>
                <a:spcPts val="0"/>
              </a:spcBef>
              <a:spcAft>
                <a:spcPts val="0"/>
              </a:spcAft>
              <a:buNone/>
            </a:pPr>
            <a:endParaRPr sz="1600">
              <a:solidFill>
                <a:srgbClr val="595959"/>
              </a:solidFill>
              <a:latin typeface="Cabin"/>
              <a:ea typeface="Cabin"/>
              <a:cs typeface="Cabin"/>
              <a:sym typeface="Cabin"/>
            </a:endParaRPr>
          </a:p>
          <a:p>
            <a:pPr marL="457200" lvl="0" indent="-330200" algn="l" rtl="0">
              <a:spcBef>
                <a:spcPts val="0"/>
              </a:spcBef>
              <a:spcAft>
                <a:spcPts val="0"/>
              </a:spcAft>
              <a:buClr>
                <a:srgbClr val="595959"/>
              </a:buClr>
              <a:buSzPts val="1600"/>
              <a:buFont typeface="Cabin"/>
              <a:buChar char="●"/>
            </a:pPr>
            <a:r>
              <a:rPr lang="it" sz="1600">
                <a:solidFill>
                  <a:srgbClr val="595959"/>
                </a:solidFill>
                <a:latin typeface="Cabin"/>
                <a:ea typeface="Cabin"/>
                <a:cs typeface="Cabin"/>
                <a:sym typeface="Cabin"/>
              </a:rPr>
              <a:t>La Coalición Juntos Hacemos Historia existe también la vida parlamentaria, con PVEM-PT que actúan como “satélites” de MORENA, votando en bloque las iniciativas de su aliado mayor; </a:t>
            </a:r>
            <a:endParaRPr sz="1600">
              <a:solidFill>
                <a:srgbClr val="595959"/>
              </a:solidFill>
              <a:latin typeface="Cabin"/>
              <a:ea typeface="Cabin"/>
              <a:cs typeface="Cabin"/>
              <a:sym typeface="Cabin"/>
            </a:endParaRPr>
          </a:p>
          <a:p>
            <a:pPr marL="457200" lvl="0" indent="0" algn="l" rtl="0">
              <a:spcBef>
                <a:spcPts val="0"/>
              </a:spcBef>
              <a:spcAft>
                <a:spcPts val="0"/>
              </a:spcAft>
              <a:buNone/>
            </a:pPr>
            <a:endParaRPr sz="1600">
              <a:solidFill>
                <a:srgbClr val="595959"/>
              </a:solidFill>
              <a:latin typeface="Cabin"/>
              <a:ea typeface="Cabin"/>
              <a:cs typeface="Cabin"/>
              <a:sym typeface="Cabin"/>
            </a:endParaRPr>
          </a:p>
          <a:p>
            <a:pPr marL="457200" lvl="0" indent="-330200" algn="l" rtl="0">
              <a:spcBef>
                <a:spcPts val="0"/>
              </a:spcBef>
              <a:spcAft>
                <a:spcPts val="0"/>
              </a:spcAft>
              <a:buClr>
                <a:srgbClr val="595959"/>
              </a:buClr>
              <a:buSzPts val="1600"/>
              <a:buFont typeface="Cabin"/>
              <a:buChar char="●"/>
            </a:pPr>
            <a:r>
              <a:rPr lang="it" sz="1600">
                <a:solidFill>
                  <a:srgbClr val="595959"/>
                </a:solidFill>
                <a:latin typeface="Cabin"/>
                <a:ea typeface="Cabin"/>
                <a:cs typeface="Cabin"/>
                <a:sym typeface="Cabin"/>
              </a:rPr>
              <a:t>La oposición se muestra dividida, con diferentes estrategias en el juego congresual. </a:t>
            </a:r>
            <a:endParaRPr sz="1600">
              <a:solidFill>
                <a:srgbClr val="595959"/>
              </a:solidFill>
              <a:latin typeface="Cabin"/>
              <a:ea typeface="Cabin"/>
              <a:cs typeface="Cabin"/>
              <a:sym typeface="Cabin"/>
            </a:endParaRPr>
          </a:p>
          <a:p>
            <a:pPr marL="457200" lvl="0" indent="0" algn="l" rtl="0">
              <a:spcBef>
                <a:spcPts val="0"/>
              </a:spcBef>
              <a:spcAft>
                <a:spcPts val="0"/>
              </a:spcAft>
              <a:buNone/>
            </a:pPr>
            <a:endParaRPr sz="1600">
              <a:solidFill>
                <a:srgbClr val="595959"/>
              </a:solidFill>
              <a:latin typeface="Cabin"/>
              <a:ea typeface="Cabin"/>
              <a:cs typeface="Cabin"/>
              <a:sym typeface="Cabin"/>
            </a:endParaRPr>
          </a:p>
          <a:p>
            <a:pPr marL="914400" lvl="1" indent="-330200" algn="l" rtl="0">
              <a:spcBef>
                <a:spcPts val="0"/>
              </a:spcBef>
              <a:spcAft>
                <a:spcPts val="0"/>
              </a:spcAft>
              <a:buClr>
                <a:srgbClr val="595959"/>
              </a:buClr>
              <a:buSzPts val="1600"/>
              <a:buFont typeface="Cabin"/>
              <a:buChar char="○"/>
            </a:pPr>
            <a:r>
              <a:rPr lang="it" sz="1600">
                <a:solidFill>
                  <a:srgbClr val="595959"/>
                </a:solidFill>
                <a:latin typeface="Cabin"/>
                <a:ea typeface="Cabin"/>
                <a:cs typeface="Cabin"/>
                <a:sym typeface="Cabin"/>
              </a:rPr>
              <a:t>PAN y PRD son los que muestran más lejanía de MORENA</a:t>
            </a:r>
            <a:endParaRPr sz="1600">
              <a:solidFill>
                <a:srgbClr val="595959"/>
              </a:solidFill>
              <a:latin typeface="Cabin"/>
              <a:ea typeface="Cabin"/>
              <a:cs typeface="Cabin"/>
              <a:sym typeface="Cabin"/>
            </a:endParaRPr>
          </a:p>
          <a:p>
            <a:pPr marL="914400" lvl="0" indent="0" algn="l" rtl="0">
              <a:spcBef>
                <a:spcPts val="0"/>
              </a:spcBef>
              <a:spcAft>
                <a:spcPts val="0"/>
              </a:spcAft>
              <a:buNone/>
            </a:pPr>
            <a:endParaRPr sz="1600">
              <a:solidFill>
                <a:srgbClr val="595959"/>
              </a:solidFill>
              <a:latin typeface="Cabin"/>
              <a:ea typeface="Cabin"/>
              <a:cs typeface="Cabin"/>
              <a:sym typeface="Cabin"/>
            </a:endParaRPr>
          </a:p>
          <a:p>
            <a:pPr marL="914400" lvl="1" indent="-330200" algn="l" rtl="0">
              <a:spcBef>
                <a:spcPts val="0"/>
              </a:spcBef>
              <a:spcAft>
                <a:spcPts val="0"/>
              </a:spcAft>
              <a:buClr>
                <a:srgbClr val="595959"/>
              </a:buClr>
              <a:buSzPts val="1600"/>
              <a:buFont typeface="Cabin"/>
              <a:buChar char="○"/>
            </a:pPr>
            <a:r>
              <a:rPr lang="it" sz="1600">
                <a:solidFill>
                  <a:srgbClr val="595959"/>
                </a:solidFill>
                <a:latin typeface="Cabin"/>
                <a:ea typeface="Cabin"/>
                <a:cs typeface="Cabin"/>
                <a:sym typeface="Cabin"/>
              </a:rPr>
              <a:t>El PRI se muestra en una posición intermedia entre el reforzar la alianza Va Por México y la colaboración con MORENA</a:t>
            </a:r>
            <a:endParaRPr sz="1600">
              <a:solidFill>
                <a:srgbClr val="595959"/>
              </a:solidFill>
              <a:latin typeface="Cabin"/>
              <a:ea typeface="Cabin"/>
              <a:cs typeface="Cabin"/>
              <a:sym typeface="Cabin"/>
            </a:endParaRPr>
          </a:p>
          <a:p>
            <a:pPr marL="0" lvl="0" indent="0" algn="l" rtl="0">
              <a:spcBef>
                <a:spcPts val="0"/>
              </a:spcBef>
              <a:spcAft>
                <a:spcPts val="0"/>
              </a:spcAft>
              <a:buNone/>
            </a:pPr>
            <a:endParaRPr sz="1600">
              <a:solidFill>
                <a:srgbClr val="595959"/>
              </a:solidFill>
              <a:latin typeface="Cabin"/>
              <a:ea typeface="Cabin"/>
              <a:cs typeface="Cabin"/>
              <a:sym typeface="Cabin"/>
            </a:endParaRPr>
          </a:p>
          <a:p>
            <a:pPr marL="914400" lvl="1" indent="-330200" algn="l" rtl="0">
              <a:spcBef>
                <a:spcPts val="0"/>
              </a:spcBef>
              <a:spcAft>
                <a:spcPts val="0"/>
              </a:spcAft>
              <a:buClr>
                <a:srgbClr val="595959"/>
              </a:buClr>
              <a:buSzPts val="1600"/>
              <a:buFont typeface="Cabin"/>
              <a:buChar char="○"/>
            </a:pPr>
            <a:r>
              <a:rPr lang="it" sz="1600">
                <a:solidFill>
                  <a:srgbClr val="595959"/>
                </a:solidFill>
                <a:latin typeface="Cabin"/>
                <a:ea typeface="Cabin"/>
                <a:cs typeface="Cabin"/>
                <a:sym typeface="Cabin"/>
              </a:rPr>
              <a:t>MC es la fuerza política que en más ocasiones implementó el abstencionismo parlamentario.</a:t>
            </a:r>
            <a:endParaRPr sz="1600">
              <a:solidFill>
                <a:srgbClr val="595959"/>
              </a:solidFill>
              <a:latin typeface="Cabin"/>
              <a:ea typeface="Cabin"/>
              <a:cs typeface="Cabin"/>
              <a:sym typeface="Cabin"/>
            </a:endParaRPr>
          </a:p>
          <a:p>
            <a:pPr marL="0" lvl="0" indent="0" algn="l" rtl="0">
              <a:spcBef>
                <a:spcPts val="0"/>
              </a:spcBef>
              <a:spcAft>
                <a:spcPts val="0"/>
              </a:spcAft>
              <a:buNone/>
            </a:pPr>
            <a:endParaRPr>
              <a:solidFill>
                <a:srgbClr val="595959"/>
              </a:solidFill>
              <a:latin typeface="Cabin"/>
              <a:ea typeface="Cabin"/>
              <a:cs typeface="Cabin"/>
              <a:sym typeface="Cabi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188" name="Google Shape;188;p31"/>
          <p:cNvSpPr txBox="1"/>
          <p:nvPr/>
        </p:nvSpPr>
        <p:spPr>
          <a:xfrm>
            <a:off x="786950" y="1011075"/>
            <a:ext cx="7811700" cy="27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600">
                <a:solidFill>
                  <a:srgbClr val="595959"/>
                </a:solidFill>
                <a:latin typeface="Cabin"/>
                <a:ea typeface="Cabin"/>
                <a:cs typeface="Cabin"/>
                <a:sym typeface="Cabin"/>
              </a:rPr>
              <a:t>En el Congreso de Jalisco el sistema de partidos se desvía en parte de las tendencias nacionales:</a:t>
            </a:r>
            <a:endParaRPr sz="1600">
              <a:solidFill>
                <a:srgbClr val="595959"/>
              </a:solidFill>
              <a:latin typeface="Cabin"/>
              <a:ea typeface="Cabin"/>
              <a:cs typeface="Cabin"/>
              <a:sym typeface="Cabin"/>
            </a:endParaRPr>
          </a:p>
          <a:p>
            <a:pPr marL="0" lvl="0" indent="0" algn="l" rtl="0">
              <a:spcBef>
                <a:spcPts val="0"/>
              </a:spcBef>
              <a:spcAft>
                <a:spcPts val="0"/>
              </a:spcAft>
              <a:buNone/>
            </a:pPr>
            <a:endParaRPr sz="1600">
              <a:solidFill>
                <a:srgbClr val="595959"/>
              </a:solidFill>
              <a:latin typeface="Cabin"/>
              <a:ea typeface="Cabin"/>
              <a:cs typeface="Cabin"/>
              <a:sym typeface="Cabin"/>
            </a:endParaRPr>
          </a:p>
          <a:p>
            <a:pPr marL="457200" lvl="0" indent="-330200" algn="l" rtl="0">
              <a:spcBef>
                <a:spcPts val="0"/>
              </a:spcBef>
              <a:spcAft>
                <a:spcPts val="0"/>
              </a:spcAft>
              <a:buClr>
                <a:srgbClr val="595959"/>
              </a:buClr>
              <a:buSzPts val="1600"/>
              <a:buFont typeface="Cabin"/>
              <a:buChar char="●"/>
            </a:pPr>
            <a:r>
              <a:rPr lang="it" sz="1600">
                <a:solidFill>
                  <a:srgbClr val="595959"/>
                </a:solidFill>
                <a:latin typeface="Cabin"/>
                <a:ea typeface="Cabin"/>
                <a:cs typeface="Cabin"/>
                <a:sym typeface="Cabin"/>
              </a:rPr>
              <a:t>Hay una mayor colaboración entre MC y MORENA, a diferencia de lo registrado a nivel nacional y pese a las polémicas mediáticas entre los dos partidos. </a:t>
            </a:r>
            <a:endParaRPr sz="1600">
              <a:solidFill>
                <a:srgbClr val="595959"/>
              </a:solidFill>
              <a:latin typeface="Cabin"/>
              <a:ea typeface="Cabin"/>
              <a:cs typeface="Cabin"/>
              <a:sym typeface="Cabin"/>
            </a:endParaRPr>
          </a:p>
          <a:p>
            <a:pPr marL="457200" lvl="0" indent="0" algn="l" rtl="0">
              <a:spcBef>
                <a:spcPts val="0"/>
              </a:spcBef>
              <a:spcAft>
                <a:spcPts val="0"/>
              </a:spcAft>
              <a:buNone/>
            </a:pPr>
            <a:endParaRPr sz="1600">
              <a:solidFill>
                <a:srgbClr val="595959"/>
              </a:solidFill>
              <a:latin typeface="Cabin"/>
              <a:ea typeface="Cabin"/>
              <a:cs typeface="Cabin"/>
              <a:sym typeface="Cabin"/>
            </a:endParaRPr>
          </a:p>
          <a:p>
            <a:pPr marL="457200" lvl="0" indent="-330200" algn="l" rtl="0">
              <a:spcBef>
                <a:spcPts val="0"/>
              </a:spcBef>
              <a:spcAft>
                <a:spcPts val="0"/>
              </a:spcAft>
              <a:buClr>
                <a:srgbClr val="595959"/>
              </a:buClr>
              <a:buSzPts val="1600"/>
              <a:buFont typeface="Cabin"/>
              <a:buChar char="●"/>
            </a:pPr>
            <a:r>
              <a:rPr lang="it" sz="1600">
                <a:solidFill>
                  <a:srgbClr val="595959"/>
                </a:solidFill>
                <a:latin typeface="Cabin"/>
                <a:ea typeface="Cabin"/>
                <a:cs typeface="Cabin"/>
                <a:sym typeface="Cabin"/>
              </a:rPr>
              <a:t>Las fuerzas políticas que a nivel estatal representan la principal oposición a MC son los partidos locales Futuro y Hagamos. </a:t>
            </a:r>
            <a:endParaRPr sz="1600">
              <a:solidFill>
                <a:srgbClr val="595959"/>
              </a:solidFill>
              <a:latin typeface="Cabin"/>
              <a:ea typeface="Cabin"/>
              <a:cs typeface="Cabin"/>
              <a:sym typeface="Cabin"/>
            </a:endParaRPr>
          </a:p>
          <a:p>
            <a:pPr marL="0" lvl="0" indent="0" algn="l" rtl="0">
              <a:spcBef>
                <a:spcPts val="0"/>
              </a:spcBef>
              <a:spcAft>
                <a:spcPts val="0"/>
              </a:spcAft>
              <a:buNone/>
            </a:pPr>
            <a:endParaRPr sz="1600">
              <a:solidFill>
                <a:srgbClr val="595959"/>
              </a:solidFill>
              <a:latin typeface="Cabin"/>
              <a:ea typeface="Cabin"/>
              <a:cs typeface="Cabin"/>
              <a:sym typeface="Cabin"/>
            </a:endParaRPr>
          </a:p>
          <a:p>
            <a:pPr marL="0" lvl="0" indent="0" algn="l" rtl="0">
              <a:spcBef>
                <a:spcPts val="0"/>
              </a:spcBef>
              <a:spcAft>
                <a:spcPts val="0"/>
              </a:spcAft>
              <a:buNone/>
            </a:pPr>
            <a:endParaRPr sz="1600">
              <a:solidFill>
                <a:srgbClr val="595959"/>
              </a:solidFill>
              <a:latin typeface="Cabin"/>
              <a:ea typeface="Cabin"/>
              <a:cs typeface="Cabin"/>
              <a:sym typeface="Cabi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6"/>
        <p:cNvGrpSpPr/>
        <p:nvPr/>
      </p:nvGrpSpPr>
      <p:grpSpPr>
        <a:xfrm>
          <a:off x="0" y="0"/>
          <a:ext cx="0" cy="0"/>
          <a:chOff x="0" y="0"/>
          <a:chExt cx="0" cy="0"/>
        </a:xfrm>
      </p:grpSpPr>
      <p:sp>
        <p:nvSpPr>
          <p:cNvPr id="67" name="Google Shape;67;p14"/>
          <p:cNvSpPr txBox="1">
            <a:spLocks noGrp="1"/>
          </p:cNvSpPr>
          <p:nvPr>
            <p:ph type="ctrTitle"/>
          </p:nvPr>
        </p:nvSpPr>
        <p:spPr>
          <a:xfrm>
            <a:off x="0" y="853325"/>
            <a:ext cx="9144000" cy="1254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it" sz="3200">
                <a:solidFill>
                  <a:schemeClr val="lt1"/>
                </a:solidFill>
                <a:latin typeface="Cabin"/>
                <a:ea typeface="Cabin"/>
                <a:cs typeface="Cabin"/>
                <a:sym typeface="Cabin"/>
              </a:rPr>
              <a:t>Línea de investigación:</a:t>
            </a:r>
            <a:endParaRPr sz="3200">
              <a:solidFill>
                <a:srgbClr val="FFFFFF"/>
              </a:solidFill>
              <a:latin typeface="Cabin"/>
              <a:ea typeface="Cabin"/>
              <a:cs typeface="Cabin"/>
              <a:sym typeface="Cabin"/>
            </a:endParaRPr>
          </a:p>
          <a:p>
            <a:pPr marL="0" lvl="0" indent="0" algn="ctr" rtl="0">
              <a:spcBef>
                <a:spcPts val="0"/>
              </a:spcBef>
              <a:spcAft>
                <a:spcPts val="0"/>
              </a:spcAft>
              <a:buNone/>
            </a:pPr>
            <a:r>
              <a:rPr lang="it" sz="3200">
                <a:solidFill>
                  <a:srgbClr val="FFFFFF"/>
                </a:solidFill>
                <a:latin typeface="Cabin"/>
                <a:ea typeface="Cabin"/>
                <a:cs typeface="Cabin"/>
                <a:sym typeface="Cabin"/>
              </a:rPr>
              <a:t>Partidos Políticos</a:t>
            </a:r>
            <a:endParaRPr sz="3200">
              <a:solidFill>
                <a:srgbClr val="FFFFFF"/>
              </a:solidFill>
              <a:latin typeface="Cabin"/>
              <a:ea typeface="Cabin"/>
              <a:cs typeface="Cabin"/>
              <a:sym typeface="Cabin"/>
            </a:endParaRPr>
          </a:p>
        </p:txBody>
      </p:sp>
      <p:sp>
        <p:nvSpPr>
          <p:cNvPr id="68" name="Google Shape;68;p14"/>
          <p:cNvSpPr txBox="1">
            <a:spLocks noGrp="1"/>
          </p:cNvSpPr>
          <p:nvPr>
            <p:ph type="ctrTitle"/>
          </p:nvPr>
        </p:nvSpPr>
        <p:spPr>
          <a:xfrm>
            <a:off x="5155825" y="3071925"/>
            <a:ext cx="3571500" cy="12543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it" sz="2000">
                <a:solidFill>
                  <a:schemeClr val="lt1"/>
                </a:solidFill>
              </a:rPr>
              <a:t>Coordinador</a:t>
            </a:r>
            <a:endParaRPr sz="2000">
              <a:solidFill>
                <a:schemeClr val="lt1"/>
              </a:solidFill>
            </a:endParaRPr>
          </a:p>
          <a:p>
            <a:pPr marL="0" lvl="0" indent="0" algn="l" rtl="0">
              <a:spcBef>
                <a:spcPts val="0"/>
              </a:spcBef>
              <a:spcAft>
                <a:spcPts val="0"/>
              </a:spcAft>
              <a:buNone/>
            </a:pPr>
            <a:r>
              <a:rPr lang="it" sz="2000">
                <a:solidFill>
                  <a:schemeClr val="lt1"/>
                </a:solidFill>
              </a:rPr>
              <a:t>Dr. Andrea Bussoletti</a:t>
            </a:r>
            <a:endParaRPr sz="2000">
              <a:solidFill>
                <a:schemeClr val="lt1"/>
              </a:solidFill>
            </a:endParaRPr>
          </a:p>
          <a:p>
            <a:pPr marL="0" lvl="0" indent="0" algn="l" rtl="0">
              <a:spcBef>
                <a:spcPts val="0"/>
              </a:spcBef>
              <a:spcAft>
                <a:spcPts val="0"/>
              </a:spcAft>
              <a:buNone/>
            </a:pPr>
            <a:endParaRPr sz="2000">
              <a:solidFill>
                <a:schemeClr val="lt1"/>
              </a:solidFill>
              <a:latin typeface="Cabin"/>
              <a:ea typeface="Cabin"/>
              <a:cs typeface="Cabin"/>
              <a:sym typeface="Cabin"/>
            </a:endParaRPr>
          </a:p>
        </p:txBody>
      </p:sp>
      <p:sp>
        <p:nvSpPr>
          <p:cNvPr id="69" name="Google Shape;69;p14"/>
          <p:cNvSpPr txBox="1"/>
          <p:nvPr/>
        </p:nvSpPr>
        <p:spPr>
          <a:xfrm>
            <a:off x="588150" y="2887025"/>
            <a:ext cx="3838500" cy="125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lt1"/>
              </a:solidFill>
              <a:latin typeface="Cabin"/>
              <a:ea typeface="Cabin"/>
              <a:cs typeface="Cabin"/>
              <a:sym typeface="Cabin"/>
            </a:endParaRPr>
          </a:p>
          <a:p>
            <a:pPr marL="0" lvl="0" indent="0" algn="l" rtl="0">
              <a:spcBef>
                <a:spcPts val="0"/>
              </a:spcBef>
              <a:spcAft>
                <a:spcPts val="0"/>
              </a:spcAft>
              <a:buClr>
                <a:schemeClr val="dk1"/>
              </a:buClr>
              <a:buSzPts val="1100"/>
              <a:buFont typeface="Arial"/>
              <a:buNone/>
            </a:pPr>
            <a:r>
              <a:rPr lang="it" sz="1800">
                <a:solidFill>
                  <a:schemeClr val="lt1"/>
                </a:solidFill>
              </a:rPr>
              <a:t>Alumnos:</a:t>
            </a:r>
            <a:endParaRPr sz="1800">
              <a:solidFill>
                <a:schemeClr val="lt1"/>
              </a:solidFill>
            </a:endParaRPr>
          </a:p>
          <a:p>
            <a:pPr marL="0" lvl="0" indent="0" algn="l" rtl="0">
              <a:spcBef>
                <a:spcPts val="0"/>
              </a:spcBef>
              <a:spcAft>
                <a:spcPts val="0"/>
              </a:spcAft>
              <a:buClr>
                <a:schemeClr val="dk1"/>
              </a:buClr>
              <a:buSzPts val="1100"/>
              <a:buFont typeface="Arial"/>
              <a:buNone/>
            </a:pPr>
            <a:r>
              <a:rPr lang="it" sz="1800">
                <a:solidFill>
                  <a:schemeClr val="lt1"/>
                </a:solidFill>
              </a:rPr>
              <a:t>Alejandra Ocampo Garcia</a:t>
            </a:r>
            <a:endParaRPr sz="1800">
              <a:solidFill>
                <a:schemeClr val="lt1"/>
              </a:solidFill>
            </a:endParaRPr>
          </a:p>
          <a:p>
            <a:pPr marL="0" lvl="0" indent="0" algn="l" rtl="0">
              <a:spcBef>
                <a:spcPts val="0"/>
              </a:spcBef>
              <a:spcAft>
                <a:spcPts val="0"/>
              </a:spcAft>
              <a:buClr>
                <a:schemeClr val="dk1"/>
              </a:buClr>
              <a:buSzPts val="1100"/>
              <a:buFont typeface="Arial"/>
              <a:buNone/>
            </a:pPr>
            <a:r>
              <a:rPr lang="it" sz="1800">
                <a:solidFill>
                  <a:schemeClr val="lt1"/>
                </a:solidFill>
              </a:rPr>
              <a:t>Abril Regueles Castro</a:t>
            </a:r>
            <a:endParaRPr sz="1800">
              <a:solidFill>
                <a:schemeClr val="lt1"/>
              </a:solidFill>
            </a:endParaRPr>
          </a:p>
          <a:p>
            <a:pPr marL="0" lvl="0" indent="0" algn="l" rtl="0">
              <a:spcBef>
                <a:spcPts val="0"/>
              </a:spcBef>
              <a:spcAft>
                <a:spcPts val="0"/>
              </a:spcAft>
              <a:buClr>
                <a:schemeClr val="dk1"/>
              </a:buClr>
              <a:buSzPts val="1100"/>
              <a:buFont typeface="Arial"/>
              <a:buNone/>
            </a:pPr>
            <a:r>
              <a:rPr lang="it" sz="1800">
                <a:solidFill>
                  <a:schemeClr val="lt1"/>
                </a:solidFill>
              </a:rPr>
              <a:t>Tomás Velasco Rubio</a:t>
            </a:r>
            <a:endParaRPr sz="1800">
              <a:solidFill>
                <a:schemeClr val="lt1"/>
              </a:solidFill>
            </a:endParaRPr>
          </a:p>
          <a:p>
            <a:pPr marL="0" lvl="0" indent="0" algn="l" rtl="0">
              <a:spcBef>
                <a:spcPts val="0"/>
              </a:spcBef>
              <a:spcAft>
                <a:spcPts val="0"/>
              </a:spcAft>
              <a:buClr>
                <a:schemeClr val="dk1"/>
              </a:buClr>
              <a:buSzPts val="1100"/>
              <a:buFont typeface="Arial"/>
              <a:buNone/>
            </a:pPr>
            <a:endParaRPr b="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2"/>
        <p:cNvGrpSpPr/>
        <p:nvPr/>
      </p:nvGrpSpPr>
      <p:grpSpPr>
        <a:xfrm>
          <a:off x="0" y="0"/>
          <a:ext cx="0" cy="0"/>
          <a:chOff x="0" y="0"/>
          <a:chExt cx="0" cy="0"/>
        </a:xfrm>
      </p:grpSpPr>
      <p:sp>
        <p:nvSpPr>
          <p:cNvPr id="193" name="Google Shape;193;p32"/>
          <p:cNvSpPr txBox="1">
            <a:spLocks noGrp="1"/>
          </p:cNvSpPr>
          <p:nvPr>
            <p:ph type="ctrTitle"/>
          </p:nvPr>
        </p:nvSpPr>
        <p:spPr>
          <a:xfrm>
            <a:off x="0" y="853325"/>
            <a:ext cx="9144000" cy="1254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it" sz="3200" dirty="0">
                <a:solidFill>
                  <a:schemeClr val="lt1"/>
                </a:solidFill>
                <a:latin typeface="Cabin"/>
                <a:ea typeface="Cabin"/>
                <a:cs typeface="Cabin"/>
                <a:sym typeface="Cabin"/>
              </a:rPr>
              <a:t>Línea de investigación:</a:t>
            </a:r>
            <a:endParaRPr sz="3200" dirty="0">
              <a:solidFill>
                <a:srgbClr val="FFFFFF"/>
              </a:solidFill>
              <a:latin typeface="Cabin"/>
              <a:ea typeface="Cabin"/>
              <a:cs typeface="Cabin"/>
              <a:sym typeface="Cabin"/>
            </a:endParaRPr>
          </a:p>
          <a:p>
            <a:pPr marL="0" lvl="0" indent="0" algn="ctr" rtl="0">
              <a:spcBef>
                <a:spcPts val="0"/>
              </a:spcBef>
              <a:spcAft>
                <a:spcPts val="0"/>
              </a:spcAft>
              <a:buNone/>
            </a:pPr>
            <a:r>
              <a:rPr lang="it" sz="3200" dirty="0">
                <a:solidFill>
                  <a:srgbClr val="FFFFFF"/>
                </a:solidFill>
                <a:latin typeface="Cabin"/>
                <a:ea typeface="Cabin"/>
                <a:cs typeface="Cabin"/>
                <a:sym typeface="Cabin"/>
              </a:rPr>
              <a:t>Institutos y justicia electoral</a:t>
            </a:r>
            <a:endParaRPr sz="3200" dirty="0">
              <a:solidFill>
                <a:srgbClr val="FFFFFF"/>
              </a:solidFill>
              <a:latin typeface="Cabin"/>
              <a:ea typeface="Cabin"/>
              <a:cs typeface="Cabin"/>
              <a:sym typeface="Cabin"/>
            </a:endParaRPr>
          </a:p>
        </p:txBody>
      </p:sp>
      <p:sp>
        <p:nvSpPr>
          <p:cNvPr id="194" name="Google Shape;194;p32"/>
          <p:cNvSpPr txBox="1"/>
          <p:nvPr/>
        </p:nvSpPr>
        <p:spPr>
          <a:xfrm>
            <a:off x="588150" y="2571750"/>
            <a:ext cx="6916200" cy="229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sz="1800" dirty="0">
                <a:solidFill>
                  <a:schemeClr val="lt1"/>
                </a:solidFill>
              </a:rPr>
              <a:t>Integrantes:</a:t>
            </a:r>
          </a:p>
          <a:p>
            <a:pPr>
              <a:buClr>
                <a:schemeClr val="dk1"/>
              </a:buClr>
              <a:buSzPts val="1100"/>
            </a:pPr>
            <a:r>
              <a:rPr lang="es-MX" sz="1800" dirty="0">
                <a:solidFill>
                  <a:schemeClr val="lt1"/>
                </a:solidFill>
              </a:rPr>
              <a:t>Dr. Luis Eduardo Medina Torres</a:t>
            </a:r>
            <a:endParaRPr sz="1800" dirty="0">
              <a:solidFill>
                <a:schemeClr val="lt1"/>
              </a:solidFill>
            </a:endParaRPr>
          </a:p>
          <a:p>
            <a:pPr marL="0" lvl="0" indent="0" algn="l" rtl="0">
              <a:lnSpc>
                <a:spcPct val="115000"/>
              </a:lnSpc>
              <a:spcBef>
                <a:spcPts val="0"/>
              </a:spcBef>
              <a:spcAft>
                <a:spcPts val="0"/>
              </a:spcAft>
              <a:buNone/>
            </a:pPr>
            <a:r>
              <a:rPr lang="it" sz="1800" dirty="0">
                <a:solidFill>
                  <a:schemeClr val="lt1"/>
                </a:solidFill>
              </a:rPr>
              <a:t>Dr. Omar de la Cruz Carrillo</a:t>
            </a:r>
            <a:endParaRPr sz="1800" dirty="0">
              <a:solidFill>
                <a:schemeClr val="lt1"/>
              </a:solidFill>
            </a:endParaRPr>
          </a:p>
          <a:p>
            <a:pPr marL="0" marR="0" lvl="0" indent="0" algn="l" rtl="0">
              <a:lnSpc>
                <a:spcPct val="115000"/>
              </a:lnSpc>
              <a:spcBef>
                <a:spcPts val="0"/>
              </a:spcBef>
              <a:spcAft>
                <a:spcPts val="0"/>
              </a:spcAft>
              <a:buNone/>
            </a:pPr>
            <a:r>
              <a:rPr lang="it" sz="1800" dirty="0">
                <a:solidFill>
                  <a:schemeClr val="lt1"/>
                </a:solidFill>
              </a:rPr>
              <a:t>Mtra. Miriam Guadalupe Gutiérrez Mora</a:t>
            </a:r>
          </a:p>
          <a:p>
            <a:pPr>
              <a:lnSpc>
                <a:spcPct val="115000"/>
              </a:lnSpc>
            </a:pPr>
            <a:r>
              <a:rPr lang="es-MX" sz="1800" dirty="0">
                <a:solidFill>
                  <a:schemeClr val="lt1"/>
                </a:solidFill>
              </a:rPr>
              <a:t>Dra. Azul Aguiar Aguilar</a:t>
            </a:r>
          </a:p>
          <a:p>
            <a:pPr marL="0" marR="0" lvl="0" indent="0" algn="l" rtl="0">
              <a:lnSpc>
                <a:spcPct val="115000"/>
              </a:lnSpc>
              <a:spcBef>
                <a:spcPts val="0"/>
              </a:spcBef>
              <a:spcAft>
                <a:spcPts val="0"/>
              </a:spcAft>
              <a:buNone/>
            </a:pPr>
            <a:r>
              <a:rPr lang="it" sz="1800" dirty="0">
                <a:solidFill>
                  <a:schemeClr val="lt1"/>
                </a:solidFill>
              </a:rPr>
              <a:t>Iván Padilla</a:t>
            </a:r>
            <a:endParaRPr sz="1800" dirty="0">
              <a:solidFill>
                <a:schemeClr val="lt1"/>
              </a:solidFill>
            </a:endParaRPr>
          </a:p>
          <a:p>
            <a:pPr marL="0" lvl="0" indent="0" algn="l" rtl="0">
              <a:lnSpc>
                <a:spcPct val="115000"/>
              </a:lnSpc>
              <a:spcBef>
                <a:spcPts val="0"/>
              </a:spcBef>
              <a:spcAft>
                <a:spcPts val="0"/>
              </a:spcAft>
              <a:buClr>
                <a:schemeClr val="dk1"/>
              </a:buClr>
              <a:buSzPts val="1100"/>
              <a:buFont typeface="Arial"/>
              <a:buNone/>
            </a:pPr>
            <a:endParaRPr sz="1800" dirty="0">
              <a:solidFill>
                <a:schemeClr val="lt1"/>
              </a:solidFill>
            </a:endParaRPr>
          </a:p>
          <a:p>
            <a:pPr marL="0" lvl="0" indent="0" algn="l" rtl="0">
              <a:lnSpc>
                <a:spcPct val="115000"/>
              </a:lnSpc>
              <a:spcBef>
                <a:spcPts val="0"/>
              </a:spcBef>
              <a:spcAft>
                <a:spcPts val="0"/>
              </a:spcAft>
              <a:buNone/>
            </a:pPr>
            <a:endParaRPr sz="1800" dirty="0">
              <a:solidFill>
                <a:schemeClr val="lt1"/>
              </a:solidFill>
            </a:endParaRPr>
          </a:p>
          <a:p>
            <a:pPr marL="0" lvl="0" indent="0" algn="l" rtl="0">
              <a:spcBef>
                <a:spcPts val="0"/>
              </a:spcBef>
              <a:spcAft>
                <a:spcPts val="0"/>
              </a:spcAft>
              <a:buClr>
                <a:schemeClr val="dk1"/>
              </a:buClr>
              <a:buSzPts val="1100"/>
              <a:buFont typeface="Arial"/>
              <a:buNone/>
            </a:pPr>
            <a:endParaRPr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8"/>
        <p:cNvGrpSpPr/>
        <p:nvPr/>
      </p:nvGrpSpPr>
      <p:grpSpPr>
        <a:xfrm>
          <a:off x="0" y="0"/>
          <a:ext cx="0" cy="0"/>
          <a:chOff x="0" y="0"/>
          <a:chExt cx="0" cy="0"/>
        </a:xfrm>
      </p:grpSpPr>
      <p:sp>
        <p:nvSpPr>
          <p:cNvPr id="199" name="Google Shape;199;p33"/>
          <p:cNvSpPr txBox="1"/>
          <p:nvPr/>
        </p:nvSpPr>
        <p:spPr>
          <a:xfrm>
            <a:off x="666150" y="1081950"/>
            <a:ext cx="7811700" cy="29796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Clr>
                <a:schemeClr val="dk1"/>
              </a:buClr>
              <a:buFont typeface="Arial"/>
              <a:buNone/>
            </a:pPr>
            <a:r>
              <a:rPr lang="it" sz="2400" dirty="0">
                <a:solidFill>
                  <a:schemeClr val="dk2"/>
                </a:solidFill>
                <a:latin typeface="Cabin"/>
                <a:ea typeface="Cabin"/>
                <a:cs typeface="Cabin"/>
                <a:sym typeface="Cabin"/>
              </a:rPr>
              <a:t>En diciembre de 2022 y marzo de 2023 se aprobaron cambios a cinco leyes relativas a los procesos electorales y se aprobó una nueva ley referente a las demandas electorales. Las reformas aprobadas en </a:t>
            </a:r>
            <a:r>
              <a:rPr lang="it" sz="2400" u="sng" dirty="0">
                <a:solidFill>
                  <a:srgbClr val="00B050"/>
                </a:solidFill>
                <a:latin typeface="Cabin"/>
                <a:ea typeface="Cabin"/>
                <a:cs typeface="Cabin"/>
                <a:sym typeface="Cabin"/>
              </a:rPr>
              <a:t>diciembre</a:t>
            </a:r>
            <a:r>
              <a:rPr lang="it" sz="2400" dirty="0">
                <a:solidFill>
                  <a:schemeClr val="lt1"/>
                </a:solidFill>
                <a:latin typeface="Cabin"/>
                <a:ea typeface="Cabin"/>
                <a:cs typeface="Cabin"/>
                <a:sym typeface="Cabin"/>
              </a:rPr>
              <a:t> </a:t>
            </a:r>
            <a:r>
              <a:rPr lang="it" sz="2400" dirty="0">
                <a:solidFill>
                  <a:schemeClr val="dk2"/>
                </a:solidFill>
                <a:latin typeface="Cabin"/>
                <a:ea typeface="Cabin"/>
                <a:cs typeface="Cabin"/>
                <a:sym typeface="Cabin"/>
              </a:rPr>
              <a:t>fueron las correspondientes a la</a:t>
            </a:r>
            <a:r>
              <a:rPr lang="it" sz="2400" dirty="0">
                <a:solidFill>
                  <a:schemeClr val="dk1"/>
                </a:solidFill>
                <a:latin typeface="Cabin"/>
                <a:ea typeface="Cabin"/>
                <a:cs typeface="Cabin"/>
                <a:sym typeface="Cabin"/>
              </a:rPr>
              <a:t> </a:t>
            </a:r>
            <a:r>
              <a:rPr lang="it" sz="2400" u="sng" dirty="0">
                <a:solidFill>
                  <a:srgbClr val="00B050"/>
                </a:solidFill>
                <a:latin typeface="Cabin"/>
                <a:ea typeface="Cabin"/>
                <a:cs typeface="Cabin"/>
                <a:sym typeface="Cabin"/>
              </a:rPr>
              <a:t>ley de comunicación social y a la de responsabilidades administrativas</a:t>
            </a:r>
            <a:r>
              <a:rPr lang="it" sz="2400" dirty="0">
                <a:solidFill>
                  <a:schemeClr val="dk2"/>
                </a:solidFill>
                <a:latin typeface="Cabin"/>
                <a:ea typeface="Cabin"/>
                <a:cs typeface="Cabin"/>
                <a:sym typeface="Cabin"/>
              </a:rPr>
              <a:t>, la Corte ha denominado a este paquete como </a:t>
            </a:r>
            <a:r>
              <a:rPr lang="it" sz="2400" dirty="0">
                <a:solidFill>
                  <a:srgbClr val="00B050"/>
                </a:solidFill>
                <a:latin typeface="Cabin"/>
                <a:ea typeface="Cabin"/>
                <a:cs typeface="Cabin"/>
                <a:sym typeface="Cabin"/>
              </a:rPr>
              <a:t>decreto uno</a:t>
            </a:r>
            <a:r>
              <a:rPr lang="it" sz="2400" dirty="0">
                <a:solidFill>
                  <a:schemeClr val="dk1"/>
                </a:solidFill>
                <a:latin typeface="Cabin"/>
                <a:ea typeface="Cabin"/>
                <a:cs typeface="Cabin"/>
                <a:sym typeface="Cabin"/>
              </a:rPr>
              <a:t>.</a:t>
            </a:r>
            <a:endParaRPr sz="2400" dirty="0">
              <a:solidFill>
                <a:schemeClr val="dk1"/>
              </a:solidFill>
              <a:latin typeface="Cabin"/>
              <a:ea typeface="Cabin"/>
              <a:cs typeface="Cabin"/>
              <a:sym typeface="Cabin"/>
            </a:endParaRPr>
          </a:p>
        </p:txBody>
      </p:sp>
      <p:sp>
        <p:nvSpPr>
          <p:cNvPr id="200" name="Google Shape;200;p33"/>
          <p:cNvSpPr txBox="1">
            <a:spLocks noGrp="1"/>
          </p:cNvSpPr>
          <p:nvPr>
            <p:ph type="body" idx="1"/>
          </p:nvPr>
        </p:nvSpPr>
        <p:spPr>
          <a:xfrm>
            <a:off x="760474" y="228375"/>
            <a:ext cx="7652700" cy="442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SzPts val="1018"/>
              <a:buNone/>
            </a:pPr>
            <a:r>
              <a:rPr lang="it" sz="1965" b="1">
                <a:latin typeface="Cabin"/>
                <a:ea typeface="Cabin"/>
                <a:cs typeface="Cabin"/>
                <a:sym typeface="Cabin"/>
              </a:rPr>
              <a:t>Introducción</a:t>
            </a:r>
            <a:endParaRPr sz="1965" b="1">
              <a:latin typeface="Cabin"/>
              <a:ea typeface="Cabin"/>
              <a:cs typeface="Cabin"/>
              <a:sym typeface="Cabi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3"/>
          <p:cNvSpPr txBox="1"/>
          <p:nvPr/>
        </p:nvSpPr>
        <p:spPr>
          <a:xfrm>
            <a:off x="666150" y="1081950"/>
            <a:ext cx="7811700" cy="29796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Clr>
                <a:schemeClr val="dk1"/>
              </a:buClr>
              <a:buFont typeface="Arial"/>
              <a:buNone/>
            </a:pPr>
            <a:r>
              <a:rPr lang="it" sz="2400" dirty="0">
                <a:solidFill>
                  <a:schemeClr val="dk2"/>
                </a:solidFill>
                <a:latin typeface="Cabin"/>
                <a:ea typeface="Cabin"/>
                <a:cs typeface="Cabin"/>
                <a:sym typeface="Cabin"/>
              </a:rPr>
              <a:t>El </a:t>
            </a:r>
            <a:r>
              <a:rPr lang="it" sz="2400" dirty="0">
                <a:solidFill>
                  <a:srgbClr val="E36C09"/>
                </a:solidFill>
                <a:latin typeface="Cabin"/>
                <a:ea typeface="Cabin"/>
                <a:cs typeface="Cabin"/>
                <a:sym typeface="Cabin"/>
              </a:rPr>
              <a:t>decreto dos </a:t>
            </a:r>
            <a:r>
              <a:rPr lang="it" sz="2400" dirty="0">
                <a:solidFill>
                  <a:schemeClr val="dk2"/>
                </a:solidFill>
                <a:latin typeface="Cabin"/>
                <a:ea typeface="Cabin"/>
                <a:cs typeface="Cabin"/>
                <a:sym typeface="Cabin"/>
              </a:rPr>
              <a:t>que fue aprobado y publicado en</a:t>
            </a:r>
            <a:r>
              <a:rPr lang="it" sz="2400" dirty="0">
                <a:solidFill>
                  <a:schemeClr val="dk1"/>
                </a:solidFill>
                <a:latin typeface="Cabin"/>
                <a:ea typeface="Cabin"/>
                <a:cs typeface="Cabin"/>
                <a:sym typeface="Cabin"/>
              </a:rPr>
              <a:t> </a:t>
            </a:r>
            <a:r>
              <a:rPr lang="it" sz="2400" dirty="0">
                <a:solidFill>
                  <a:srgbClr val="E36C09"/>
                </a:solidFill>
                <a:latin typeface="Cabin"/>
                <a:ea typeface="Cabin"/>
                <a:cs typeface="Cabin"/>
                <a:sym typeface="Cabin"/>
              </a:rPr>
              <a:t>marzo de 2023 </a:t>
            </a:r>
            <a:r>
              <a:rPr lang="it" sz="2400" dirty="0">
                <a:solidFill>
                  <a:schemeClr val="dk2"/>
                </a:solidFill>
                <a:latin typeface="Cabin"/>
                <a:ea typeface="Cabin"/>
                <a:cs typeface="Cabin"/>
                <a:sym typeface="Cabin"/>
              </a:rPr>
              <a:t>contiene los</a:t>
            </a:r>
            <a:r>
              <a:rPr lang="it" sz="2400" dirty="0">
                <a:solidFill>
                  <a:schemeClr val="lt1"/>
                </a:solidFill>
                <a:latin typeface="Cabin"/>
                <a:ea typeface="Cabin"/>
                <a:cs typeface="Cabin"/>
                <a:sym typeface="Cabin"/>
              </a:rPr>
              <a:t> </a:t>
            </a:r>
            <a:r>
              <a:rPr lang="it" sz="2400" u="sng" dirty="0">
                <a:solidFill>
                  <a:srgbClr val="E36C09"/>
                </a:solidFill>
                <a:latin typeface="Cabin"/>
                <a:ea typeface="Cabin"/>
                <a:cs typeface="Cabin"/>
                <a:sym typeface="Cabin"/>
              </a:rPr>
              <a:t>cambios a la ley electoral</a:t>
            </a:r>
            <a:r>
              <a:rPr lang="it" sz="2400" dirty="0">
                <a:solidFill>
                  <a:srgbClr val="E36C09"/>
                </a:solidFill>
                <a:latin typeface="Cabin"/>
                <a:ea typeface="Cabin"/>
                <a:cs typeface="Cabin"/>
                <a:sym typeface="Cabin"/>
              </a:rPr>
              <a:t>, </a:t>
            </a:r>
            <a:r>
              <a:rPr lang="it" sz="2400" u="sng" dirty="0">
                <a:solidFill>
                  <a:srgbClr val="E36C09"/>
                </a:solidFill>
                <a:latin typeface="Cabin"/>
                <a:ea typeface="Cabin"/>
                <a:cs typeface="Cabin"/>
                <a:sym typeface="Cabin"/>
              </a:rPr>
              <a:t>a la de partidos políticos</a:t>
            </a:r>
            <a:r>
              <a:rPr lang="it" sz="2400" dirty="0">
                <a:solidFill>
                  <a:schemeClr val="lt1"/>
                </a:solidFill>
                <a:latin typeface="Cabin"/>
                <a:ea typeface="Cabin"/>
                <a:cs typeface="Cabin"/>
                <a:sym typeface="Cabin"/>
              </a:rPr>
              <a:t> </a:t>
            </a:r>
            <a:r>
              <a:rPr lang="it" sz="2400" dirty="0">
                <a:solidFill>
                  <a:schemeClr val="dk2"/>
                </a:solidFill>
                <a:latin typeface="Cabin"/>
                <a:ea typeface="Cabin"/>
                <a:cs typeface="Cabin"/>
                <a:sym typeface="Cabin"/>
              </a:rPr>
              <a:t>y</a:t>
            </a:r>
            <a:r>
              <a:rPr lang="it" sz="2400" dirty="0">
                <a:solidFill>
                  <a:schemeClr val="lt1"/>
                </a:solidFill>
                <a:latin typeface="Cabin"/>
                <a:ea typeface="Cabin"/>
                <a:cs typeface="Cabin"/>
                <a:sym typeface="Cabin"/>
              </a:rPr>
              <a:t> </a:t>
            </a:r>
            <a:r>
              <a:rPr lang="it" sz="2400" u="sng" dirty="0">
                <a:solidFill>
                  <a:srgbClr val="E36C09"/>
                </a:solidFill>
                <a:latin typeface="Cabin"/>
                <a:ea typeface="Cabin"/>
                <a:cs typeface="Cabin"/>
                <a:sym typeface="Cabin"/>
              </a:rPr>
              <a:t>a la del poder judicial federal</a:t>
            </a:r>
            <a:r>
              <a:rPr lang="it" sz="2400" dirty="0">
                <a:solidFill>
                  <a:schemeClr val="lt1"/>
                </a:solidFill>
                <a:latin typeface="Cabin"/>
                <a:ea typeface="Cabin"/>
                <a:cs typeface="Cabin"/>
                <a:sym typeface="Cabin"/>
              </a:rPr>
              <a:t>, </a:t>
            </a:r>
            <a:r>
              <a:rPr lang="it" sz="2400" dirty="0">
                <a:solidFill>
                  <a:schemeClr val="dk2"/>
                </a:solidFill>
                <a:latin typeface="Cabin"/>
                <a:ea typeface="Cabin"/>
                <a:cs typeface="Cabin"/>
                <a:sym typeface="Cabin"/>
              </a:rPr>
              <a:t>además de una nueva ley de impugnaciones en materia electoral. Este segundo paquete es más amplio y profundo que el primero tanto en la cantidad de cambios como en la profundidad de los mismos.</a:t>
            </a:r>
            <a:endParaRPr sz="2400" dirty="0">
              <a:solidFill>
                <a:schemeClr val="dk1"/>
              </a:solidFill>
              <a:latin typeface="Cabin"/>
              <a:ea typeface="Cabin"/>
              <a:cs typeface="Cabin"/>
              <a:sym typeface="Cabin"/>
            </a:endParaRPr>
          </a:p>
          <a:p>
            <a:pPr marL="0" lvl="0" indent="0" algn="l" rtl="0">
              <a:spcBef>
                <a:spcPts val="0"/>
              </a:spcBef>
              <a:spcAft>
                <a:spcPts val="0"/>
              </a:spcAft>
              <a:buNone/>
            </a:pPr>
            <a:endParaRPr sz="2400" dirty="0">
              <a:solidFill>
                <a:srgbClr val="595959"/>
              </a:solidFill>
              <a:latin typeface="Cabin"/>
              <a:ea typeface="Cabin"/>
              <a:cs typeface="Cabin"/>
              <a:sym typeface="Cabin"/>
            </a:endParaRPr>
          </a:p>
        </p:txBody>
      </p:sp>
      <p:sp>
        <p:nvSpPr>
          <p:cNvPr id="200" name="Google Shape;200;p33"/>
          <p:cNvSpPr txBox="1">
            <a:spLocks noGrp="1"/>
          </p:cNvSpPr>
          <p:nvPr>
            <p:ph type="body" idx="1"/>
          </p:nvPr>
        </p:nvSpPr>
        <p:spPr>
          <a:xfrm>
            <a:off x="760474" y="228375"/>
            <a:ext cx="7652700" cy="442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SzPts val="1018"/>
              <a:buNone/>
            </a:pPr>
            <a:r>
              <a:rPr lang="it" sz="1965" b="1">
                <a:latin typeface="Cabin"/>
                <a:ea typeface="Cabin"/>
                <a:cs typeface="Cabin"/>
                <a:sym typeface="Cabin"/>
              </a:rPr>
              <a:t>Introducción</a:t>
            </a:r>
            <a:endParaRPr sz="1965" b="1">
              <a:latin typeface="Cabin"/>
              <a:ea typeface="Cabin"/>
              <a:cs typeface="Cabin"/>
              <a:sym typeface="Cabin"/>
            </a:endParaRPr>
          </a:p>
        </p:txBody>
      </p:sp>
    </p:spTree>
    <p:extLst>
      <p:ext uri="{BB962C8B-B14F-4D97-AF65-F5344CB8AC3E}">
        <p14:creationId xmlns:p14="http://schemas.microsoft.com/office/powerpoint/2010/main" val="2408457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4"/>
        <p:cNvGrpSpPr/>
        <p:nvPr/>
      </p:nvGrpSpPr>
      <p:grpSpPr>
        <a:xfrm>
          <a:off x="0" y="0"/>
          <a:ext cx="0" cy="0"/>
          <a:chOff x="0" y="0"/>
          <a:chExt cx="0" cy="0"/>
        </a:xfrm>
      </p:grpSpPr>
      <p:sp>
        <p:nvSpPr>
          <p:cNvPr id="205" name="Google Shape;205;p34"/>
          <p:cNvSpPr txBox="1"/>
          <p:nvPr/>
        </p:nvSpPr>
        <p:spPr>
          <a:xfrm>
            <a:off x="111512" y="670575"/>
            <a:ext cx="8887522" cy="4280566"/>
          </a:xfrm>
          <a:prstGeom prst="rect">
            <a:avLst/>
          </a:prstGeom>
          <a:noFill/>
          <a:ln>
            <a:noFill/>
          </a:ln>
        </p:spPr>
        <p:txBody>
          <a:bodyPr spcFirstLastPara="1" wrap="square" lIns="91425" tIns="91425" rIns="91425" bIns="91425" anchor="t" anchorCtr="0">
            <a:noAutofit/>
          </a:bodyPr>
          <a:lstStyle/>
          <a:p>
            <a:pPr marL="469900" lvl="0" indent="-342900" algn="l" rtl="0">
              <a:lnSpc>
                <a:spcPct val="119964"/>
              </a:lnSpc>
              <a:spcBef>
                <a:spcPts val="0"/>
              </a:spcBef>
              <a:spcAft>
                <a:spcPts val="0"/>
              </a:spcAft>
              <a:buSzPts val="1600"/>
              <a:buFont typeface="Arial" panose="020B0604020202020204" pitchFamily="34" charset="0"/>
              <a:buChar char="•"/>
            </a:pPr>
            <a:r>
              <a:rPr lang="it" sz="2400" b="1" dirty="0">
                <a:solidFill>
                  <a:schemeClr val="dk1"/>
                </a:solidFill>
                <a:latin typeface="Cabin"/>
                <a:ea typeface="Cabin"/>
                <a:cs typeface="Cabin"/>
                <a:sym typeface="Cabin"/>
              </a:rPr>
              <a:t>7 </a:t>
            </a:r>
            <a:r>
              <a:rPr lang="it" sz="2400" b="1" dirty="0">
                <a:solidFill>
                  <a:srgbClr val="538CD5"/>
                </a:solidFill>
                <a:latin typeface="Cabin"/>
                <a:ea typeface="Cabin"/>
                <a:cs typeface="Cabin"/>
                <a:sym typeface="Cabin"/>
              </a:rPr>
              <a:t>acciones de inconstitucionalidad admitidas</a:t>
            </a:r>
            <a:r>
              <a:rPr lang="it" sz="2400" dirty="0">
                <a:solidFill>
                  <a:schemeClr val="dk1"/>
                </a:solidFill>
                <a:latin typeface="Cabin"/>
                <a:ea typeface="Cabin"/>
                <a:cs typeface="Cabin"/>
                <a:sym typeface="Cabin"/>
              </a:rPr>
              <a:t>, </a:t>
            </a:r>
            <a:r>
              <a:rPr lang="it" sz="2400" dirty="0">
                <a:solidFill>
                  <a:schemeClr val="dk2"/>
                </a:solidFill>
                <a:latin typeface="Cabin"/>
                <a:ea typeface="Cabin"/>
                <a:cs typeface="Cabin"/>
                <a:sym typeface="Cabin"/>
              </a:rPr>
              <a:t>5 contra el primer decreto y 2 contra el segundo.</a:t>
            </a:r>
            <a:endParaRPr lang="it" sz="2400" b="1" dirty="0">
              <a:solidFill>
                <a:schemeClr val="dk1"/>
              </a:solidFill>
              <a:latin typeface="Cabin"/>
              <a:ea typeface="Cabin"/>
              <a:cs typeface="Cabin"/>
              <a:sym typeface="Cabin"/>
            </a:endParaRPr>
          </a:p>
          <a:p>
            <a:pPr marL="469900" lvl="0" indent="-342900" algn="just" rtl="0">
              <a:spcBef>
                <a:spcPts val="0"/>
              </a:spcBef>
              <a:spcAft>
                <a:spcPts val="0"/>
              </a:spcAft>
              <a:buSzPts val="1600"/>
              <a:buFont typeface="Arial" panose="020B0604020202020204" pitchFamily="34" charset="0"/>
              <a:buChar char="•"/>
            </a:pPr>
            <a:r>
              <a:rPr lang="it" sz="2400" b="1" dirty="0">
                <a:solidFill>
                  <a:schemeClr val="dk1"/>
                </a:solidFill>
                <a:latin typeface="Cabin"/>
                <a:ea typeface="Cabin"/>
                <a:cs typeface="Cabin"/>
                <a:sym typeface="Cabin"/>
              </a:rPr>
              <a:t>147 </a:t>
            </a:r>
            <a:r>
              <a:rPr lang="it" sz="2400" b="1" dirty="0">
                <a:solidFill>
                  <a:srgbClr val="C0504D"/>
                </a:solidFill>
                <a:latin typeface="Cabin"/>
                <a:ea typeface="Cabin"/>
                <a:cs typeface="Cabin"/>
                <a:sym typeface="Cabin"/>
              </a:rPr>
              <a:t>controversias constitucionales admitidas</a:t>
            </a:r>
            <a:r>
              <a:rPr lang="it" sz="2400" dirty="0">
                <a:solidFill>
                  <a:schemeClr val="dk1"/>
                </a:solidFill>
                <a:latin typeface="Cabin"/>
                <a:ea typeface="Cabin"/>
                <a:cs typeface="Cabin"/>
                <a:sym typeface="Cabin"/>
              </a:rPr>
              <a:t>, </a:t>
            </a:r>
            <a:r>
              <a:rPr lang="it" sz="2400" dirty="0">
                <a:solidFill>
                  <a:schemeClr val="dk2"/>
                </a:solidFill>
                <a:latin typeface="Cabin"/>
                <a:ea typeface="Cabin"/>
                <a:cs typeface="Cabin"/>
                <a:sym typeface="Cabin"/>
              </a:rPr>
              <a:t>146 contra el primer decreto y 1 contra el segundo, esta última es la del INE que solicitó la suspensión de las reformas.</a:t>
            </a:r>
            <a:endParaRPr sz="2400" dirty="0">
              <a:solidFill>
                <a:schemeClr val="dk2"/>
              </a:solidFill>
              <a:latin typeface="Cabin"/>
              <a:ea typeface="Cabin"/>
              <a:cs typeface="Cabin"/>
              <a:sym typeface="Cabin"/>
            </a:endParaRPr>
          </a:p>
          <a:p>
            <a:pPr marL="469900" lvl="0" indent="-342900" algn="just" rtl="0">
              <a:spcBef>
                <a:spcPts val="0"/>
              </a:spcBef>
              <a:spcAft>
                <a:spcPts val="0"/>
              </a:spcAft>
              <a:buSzPts val="1600"/>
              <a:buFont typeface="Arial" panose="020B0604020202020204" pitchFamily="34" charset="0"/>
              <a:buChar char="•"/>
            </a:pPr>
            <a:r>
              <a:rPr lang="it" sz="2400" b="1" dirty="0">
                <a:solidFill>
                  <a:schemeClr val="dk1"/>
                </a:solidFill>
                <a:latin typeface="Cabin"/>
                <a:ea typeface="Cabin"/>
                <a:cs typeface="Cabin"/>
                <a:sym typeface="Cabin"/>
              </a:rPr>
              <a:t>4 </a:t>
            </a:r>
            <a:r>
              <a:rPr lang="it" sz="2400" b="1" dirty="0">
                <a:solidFill>
                  <a:srgbClr val="76923C"/>
                </a:solidFill>
                <a:latin typeface="Cabin"/>
                <a:ea typeface="Cabin"/>
                <a:cs typeface="Cabin"/>
                <a:sym typeface="Cabin"/>
              </a:rPr>
              <a:t>recursos de reclamación </a:t>
            </a:r>
            <a:r>
              <a:rPr lang="it" sz="2400" dirty="0">
                <a:solidFill>
                  <a:schemeClr val="dk2"/>
                </a:solidFill>
                <a:latin typeface="Cabin"/>
                <a:ea typeface="Cabin"/>
                <a:cs typeface="Cabin"/>
                <a:sym typeface="Cabin"/>
              </a:rPr>
              <a:t>contra</a:t>
            </a:r>
            <a:r>
              <a:rPr lang="it" sz="2400" dirty="0">
                <a:solidFill>
                  <a:schemeClr val="dk1"/>
                </a:solidFill>
                <a:latin typeface="Cabin"/>
                <a:ea typeface="Cabin"/>
                <a:cs typeface="Cabin"/>
                <a:sym typeface="Cabin"/>
              </a:rPr>
              <a:t> </a:t>
            </a:r>
            <a:r>
              <a:rPr lang="it" sz="2400" dirty="0">
                <a:solidFill>
                  <a:srgbClr val="76923C"/>
                </a:solidFill>
                <a:latin typeface="Cabin"/>
                <a:ea typeface="Cabin"/>
                <a:cs typeface="Cabin"/>
                <a:sym typeface="Cabin"/>
              </a:rPr>
              <a:t>acciones</a:t>
            </a:r>
            <a:r>
              <a:rPr lang="it" sz="2400" dirty="0">
                <a:solidFill>
                  <a:schemeClr val="dk1"/>
                </a:solidFill>
                <a:latin typeface="Cabin"/>
                <a:ea typeface="Cabin"/>
                <a:cs typeface="Cabin"/>
                <a:sym typeface="Cabin"/>
              </a:rPr>
              <a:t> </a:t>
            </a:r>
            <a:r>
              <a:rPr lang="it" sz="2400" dirty="0">
                <a:solidFill>
                  <a:schemeClr val="dk2"/>
                </a:solidFill>
                <a:latin typeface="Cabin"/>
                <a:ea typeface="Cabin"/>
                <a:cs typeface="Cabin"/>
                <a:sym typeface="Cabin"/>
              </a:rPr>
              <a:t>relativas al primer decreto únicamente.</a:t>
            </a:r>
            <a:endParaRPr sz="2400" dirty="0">
              <a:solidFill>
                <a:schemeClr val="dk2"/>
              </a:solidFill>
              <a:latin typeface="Cabin"/>
              <a:ea typeface="Cabin"/>
              <a:cs typeface="Cabin"/>
              <a:sym typeface="Cabin"/>
            </a:endParaRPr>
          </a:p>
          <a:p>
            <a:pPr marL="469900" lvl="0" indent="-342900" algn="just" rtl="0">
              <a:spcBef>
                <a:spcPts val="0"/>
              </a:spcBef>
              <a:spcAft>
                <a:spcPts val="0"/>
              </a:spcAft>
              <a:buSzPts val="1600"/>
              <a:buFont typeface="Arial" panose="020B0604020202020204" pitchFamily="34" charset="0"/>
              <a:buChar char="•"/>
            </a:pPr>
            <a:r>
              <a:rPr lang="it" sz="2400" b="1" dirty="0">
                <a:solidFill>
                  <a:schemeClr val="dk1"/>
                </a:solidFill>
                <a:latin typeface="Cabin"/>
                <a:ea typeface="Cabin"/>
                <a:cs typeface="Cabin"/>
                <a:sym typeface="Cabin"/>
              </a:rPr>
              <a:t>94 </a:t>
            </a:r>
            <a:r>
              <a:rPr lang="it" sz="2400" b="1" dirty="0">
                <a:solidFill>
                  <a:srgbClr val="8064A2"/>
                </a:solidFill>
                <a:latin typeface="Cabin"/>
                <a:ea typeface="Cabin"/>
                <a:cs typeface="Cabin"/>
                <a:sym typeface="Cabin"/>
              </a:rPr>
              <a:t>recursos de reclamación</a:t>
            </a:r>
            <a:r>
              <a:rPr lang="it" sz="2400" dirty="0">
                <a:solidFill>
                  <a:srgbClr val="8064A2"/>
                </a:solidFill>
                <a:latin typeface="Cabin"/>
                <a:ea typeface="Cabin"/>
                <a:cs typeface="Cabin"/>
                <a:sym typeface="Cabin"/>
              </a:rPr>
              <a:t> </a:t>
            </a:r>
            <a:r>
              <a:rPr lang="it" sz="2400" dirty="0">
                <a:solidFill>
                  <a:schemeClr val="dk2"/>
                </a:solidFill>
                <a:latin typeface="Cabin"/>
                <a:ea typeface="Cabin"/>
                <a:cs typeface="Cabin"/>
                <a:sym typeface="Cabin"/>
              </a:rPr>
              <a:t>contra</a:t>
            </a:r>
            <a:r>
              <a:rPr lang="it" sz="2400" dirty="0">
                <a:solidFill>
                  <a:schemeClr val="dk1"/>
                </a:solidFill>
                <a:latin typeface="Cabin"/>
                <a:ea typeface="Cabin"/>
                <a:cs typeface="Cabin"/>
                <a:sym typeface="Cabin"/>
              </a:rPr>
              <a:t> </a:t>
            </a:r>
            <a:r>
              <a:rPr lang="it" sz="2400" dirty="0">
                <a:solidFill>
                  <a:srgbClr val="8064A2"/>
                </a:solidFill>
                <a:latin typeface="Cabin"/>
                <a:ea typeface="Cabin"/>
                <a:cs typeface="Cabin"/>
                <a:sym typeface="Cabin"/>
              </a:rPr>
              <a:t>controversias</a:t>
            </a:r>
            <a:r>
              <a:rPr lang="it" sz="2400" dirty="0">
                <a:solidFill>
                  <a:schemeClr val="dk2"/>
                </a:solidFill>
                <a:latin typeface="Cabin"/>
                <a:ea typeface="Cabin"/>
                <a:cs typeface="Cabin"/>
                <a:sym typeface="Cabin"/>
              </a:rPr>
              <a:t>, 90 relacionadas con el primer decreto y 4 con el segundo decreto.</a:t>
            </a:r>
            <a:endParaRPr sz="2400" dirty="0">
              <a:solidFill>
                <a:schemeClr val="dk2"/>
              </a:solidFill>
              <a:latin typeface="Cabin"/>
              <a:ea typeface="Cabin"/>
              <a:cs typeface="Cabin"/>
              <a:sym typeface="Cabin"/>
            </a:endParaRPr>
          </a:p>
        </p:txBody>
      </p:sp>
      <p:sp>
        <p:nvSpPr>
          <p:cNvPr id="206" name="Google Shape;206;p34"/>
          <p:cNvSpPr txBox="1">
            <a:spLocks noGrp="1"/>
          </p:cNvSpPr>
          <p:nvPr>
            <p:ph type="body" idx="1"/>
          </p:nvPr>
        </p:nvSpPr>
        <p:spPr>
          <a:xfrm>
            <a:off x="760474" y="228375"/>
            <a:ext cx="7652700" cy="442200"/>
          </a:xfrm>
          <a:prstGeom prst="rect">
            <a:avLst/>
          </a:prstGeom>
        </p:spPr>
        <p:txBody>
          <a:bodyPr spcFirstLastPara="1" wrap="square" lIns="91425" tIns="91425" rIns="91425" bIns="91425" anchor="t" anchorCtr="0">
            <a:noAutofit/>
          </a:bodyPr>
          <a:lstStyle/>
          <a:p>
            <a:pPr marL="0" indent="0" algn="just">
              <a:buSzPts val="1018"/>
              <a:buNone/>
            </a:pPr>
            <a:r>
              <a:rPr lang="es-MX" dirty="0">
                <a:latin typeface="Cabin"/>
                <a:ea typeface="Cabin"/>
                <a:cs typeface="Cabin"/>
                <a:sym typeface="Cabin"/>
              </a:rPr>
              <a:t>Con reporte de la Corte al 19 de abril se tienen los siguientes números: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0"/>
        <p:cNvGrpSpPr/>
        <p:nvPr/>
      </p:nvGrpSpPr>
      <p:grpSpPr>
        <a:xfrm>
          <a:off x="0" y="0"/>
          <a:ext cx="0" cy="0"/>
          <a:chOff x="0" y="0"/>
          <a:chExt cx="0" cy="0"/>
        </a:xfrm>
      </p:grpSpPr>
      <p:sp>
        <p:nvSpPr>
          <p:cNvPr id="211" name="Google Shape;211;p35"/>
          <p:cNvSpPr txBox="1">
            <a:spLocks noGrp="1"/>
          </p:cNvSpPr>
          <p:nvPr>
            <p:ph type="body" idx="1"/>
          </p:nvPr>
        </p:nvSpPr>
        <p:spPr>
          <a:xfrm>
            <a:off x="760474" y="228375"/>
            <a:ext cx="7652700" cy="442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SzPts val="1018"/>
              <a:buNone/>
            </a:pPr>
            <a:r>
              <a:rPr lang="it" sz="1965" b="1">
                <a:latin typeface="Cabin"/>
                <a:ea typeface="Cabin"/>
                <a:cs typeface="Cabin"/>
                <a:sym typeface="Cabin"/>
              </a:rPr>
              <a:t>Datos</a:t>
            </a:r>
            <a:endParaRPr sz="1965" b="1">
              <a:latin typeface="Cabin"/>
              <a:ea typeface="Cabin"/>
              <a:cs typeface="Cabin"/>
              <a:sym typeface="Cabin"/>
            </a:endParaRPr>
          </a:p>
        </p:txBody>
      </p:sp>
      <p:pic>
        <p:nvPicPr>
          <p:cNvPr id="212" name="Google Shape;212;p35"/>
          <p:cNvPicPr preferRelativeResize="0"/>
          <p:nvPr/>
        </p:nvPicPr>
        <p:blipFill rotWithShape="1">
          <a:blip r:embed="rId4">
            <a:alphaModFix/>
          </a:blip>
          <a:srcRect l="2595" r="48717" b="3670"/>
          <a:stretch/>
        </p:blipFill>
        <p:spPr>
          <a:xfrm>
            <a:off x="1405325" y="1215504"/>
            <a:ext cx="2880323" cy="3165744"/>
          </a:xfrm>
          <a:prstGeom prst="rect">
            <a:avLst/>
          </a:prstGeom>
          <a:noFill/>
          <a:ln>
            <a:noFill/>
          </a:ln>
        </p:spPr>
      </p:pic>
      <p:pic>
        <p:nvPicPr>
          <p:cNvPr id="213" name="Google Shape;213;p35"/>
          <p:cNvPicPr preferRelativeResize="0"/>
          <p:nvPr/>
        </p:nvPicPr>
        <p:blipFill rotWithShape="1">
          <a:blip r:embed="rId4">
            <a:alphaModFix/>
          </a:blip>
          <a:srcRect l="53176" t="28293" b="62040"/>
          <a:stretch/>
        </p:blipFill>
        <p:spPr>
          <a:xfrm>
            <a:off x="875400" y="4420225"/>
            <a:ext cx="3513323" cy="402875"/>
          </a:xfrm>
          <a:prstGeom prst="rect">
            <a:avLst/>
          </a:prstGeom>
          <a:noFill/>
          <a:ln>
            <a:noFill/>
          </a:ln>
        </p:spPr>
      </p:pic>
      <p:pic>
        <p:nvPicPr>
          <p:cNvPr id="214" name="Google Shape;214;p35"/>
          <p:cNvPicPr preferRelativeResize="0"/>
          <p:nvPr/>
        </p:nvPicPr>
        <p:blipFill rotWithShape="1">
          <a:blip r:embed="rId4">
            <a:alphaModFix/>
          </a:blip>
          <a:srcRect l="53176" t="37914" b="51476"/>
          <a:stretch/>
        </p:blipFill>
        <p:spPr>
          <a:xfrm>
            <a:off x="4522375" y="4467075"/>
            <a:ext cx="3513323" cy="442200"/>
          </a:xfrm>
          <a:prstGeom prst="rect">
            <a:avLst/>
          </a:prstGeom>
          <a:noFill/>
          <a:ln>
            <a:noFill/>
          </a:ln>
        </p:spPr>
      </p:pic>
      <p:sp>
        <p:nvSpPr>
          <p:cNvPr id="215" name="Google Shape;215;p35"/>
          <p:cNvSpPr txBox="1">
            <a:spLocks noGrp="1"/>
          </p:cNvSpPr>
          <p:nvPr>
            <p:ph type="body" idx="1"/>
          </p:nvPr>
        </p:nvSpPr>
        <p:spPr>
          <a:xfrm>
            <a:off x="2317325" y="882113"/>
            <a:ext cx="1056300" cy="402900"/>
          </a:xfrm>
          <a:prstGeom prst="rect">
            <a:avLst/>
          </a:prstGeom>
        </p:spPr>
        <p:txBody>
          <a:bodyPr spcFirstLastPara="1" wrap="square" lIns="91425" tIns="91425" rIns="91425" bIns="91425" anchor="t" anchorCtr="0">
            <a:noAutofit/>
          </a:bodyPr>
          <a:lstStyle/>
          <a:p>
            <a:pPr marL="0" marR="0" lvl="0" indent="0" algn="ctr" rtl="0">
              <a:lnSpc>
                <a:spcPct val="115000"/>
              </a:lnSpc>
              <a:spcBef>
                <a:spcPts val="0"/>
              </a:spcBef>
              <a:spcAft>
                <a:spcPts val="0"/>
              </a:spcAft>
              <a:buSzPts val="1018"/>
              <a:buNone/>
            </a:pPr>
            <a:r>
              <a:rPr lang="it" sz="1400" b="1">
                <a:latin typeface="Cabin"/>
                <a:ea typeface="Cabin"/>
                <a:cs typeface="Cabin"/>
                <a:sym typeface="Cabin"/>
              </a:rPr>
              <a:t>Decreto 1 </a:t>
            </a:r>
            <a:endParaRPr sz="1400" b="1">
              <a:latin typeface="Cabin"/>
              <a:ea typeface="Cabin"/>
              <a:cs typeface="Cabin"/>
              <a:sym typeface="Cabin"/>
            </a:endParaRPr>
          </a:p>
        </p:txBody>
      </p:sp>
      <p:pic>
        <p:nvPicPr>
          <p:cNvPr id="216" name="Google Shape;216;p35"/>
          <p:cNvPicPr preferRelativeResize="0"/>
          <p:nvPr/>
        </p:nvPicPr>
        <p:blipFill rotWithShape="1">
          <a:blip r:embed="rId5">
            <a:alphaModFix/>
          </a:blip>
          <a:srcRect r="45619"/>
          <a:stretch/>
        </p:blipFill>
        <p:spPr>
          <a:xfrm>
            <a:off x="4803425" y="1204505"/>
            <a:ext cx="3232274" cy="3187734"/>
          </a:xfrm>
          <a:prstGeom prst="rect">
            <a:avLst/>
          </a:prstGeom>
          <a:noFill/>
          <a:ln>
            <a:noFill/>
          </a:ln>
        </p:spPr>
      </p:pic>
      <p:sp>
        <p:nvSpPr>
          <p:cNvPr id="217" name="Google Shape;217;p35"/>
          <p:cNvSpPr txBox="1">
            <a:spLocks noGrp="1"/>
          </p:cNvSpPr>
          <p:nvPr>
            <p:ph type="body" idx="1"/>
          </p:nvPr>
        </p:nvSpPr>
        <p:spPr>
          <a:xfrm>
            <a:off x="5891413" y="882113"/>
            <a:ext cx="1056300" cy="402900"/>
          </a:xfrm>
          <a:prstGeom prst="rect">
            <a:avLst/>
          </a:prstGeom>
        </p:spPr>
        <p:txBody>
          <a:bodyPr spcFirstLastPara="1" wrap="square" lIns="91425" tIns="91425" rIns="91425" bIns="91425" anchor="t" anchorCtr="0">
            <a:noAutofit/>
          </a:bodyPr>
          <a:lstStyle/>
          <a:p>
            <a:pPr marL="0" marR="0" lvl="0" indent="0" algn="ctr" rtl="0">
              <a:lnSpc>
                <a:spcPct val="115000"/>
              </a:lnSpc>
              <a:spcBef>
                <a:spcPts val="0"/>
              </a:spcBef>
              <a:spcAft>
                <a:spcPts val="0"/>
              </a:spcAft>
              <a:buSzPts val="1018"/>
              <a:buNone/>
            </a:pPr>
            <a:r>
              <a:rPr lang="it" sz="1400" b="1">
                <a:latin typeface="Cabin"/>
                <a:ea typeface="Cabin"/>
                <a:cs typeface="Cabin"/>
                <a:sym typeface="Cabin"/>
              </a:rPr>
              <a:t>Decreto 2</a:t>
            </a:r>
            <a:endParaRPr sz="1400" b="1">
              <a:latin typeface="Cabin"/>
              <a:ea typeface="Cabin"/>
              <a:cs typeface="Cabin"/>
              <a:sym typeface="Cabi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1"/>
        <p:cNvGrpSpPr/>
        <p:nvPr/>
      </p:nvGrpSpPr>
      <p:grpSpPr>
        <a:xfrm>
          <a:off x="0" y="0"/>
          <a:ext cx="0" cy="0"/>
          <a:chOff x="0" y="0"/>
          <a:chExt cx="0" cy="0"/>
        </a:xfrm>
      </p:grpSpPr>
      <p:sp>
        <p:nvSpPr>
          <p:cNvPr id="222" name="Google Shape;222;p36"/>
          <p:cNvSpPr txBox="1">
            <a:spLocks noGrp="1"/>
          </p:cNvSpPr>
          <p:nvPr>
            <p:ph type="body" idx="1"/>
          </p:nvPr>
        </p:nvSpPr>
        <p:spPr>
          <a:xfrm>
            <a:off x="760474" y="228375"/>
            <a:ext cx="7652700" cy="442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SzPts val="1018"/>
              <a:buNone/>
            </a:pPr>
            <a:r>
              <a:rPr lang="it" sz="1965" b="1" dirty="0">
                <a:latin typeface="Cabin"/>
                <a:ea typeface="Cabin"/>
                <a:cs typeface="Cabin"/>
                <a:sym typeface="Cabin"/>
              </a:rPr>
              <a:t>Conclusiones</a:t>
            </a:r>
            <a:endParaRPr sz="1965" b="1" dirty="0">
              <a:latin typeface="Cabin"/>
              <a:ea typeface="Cabin"/>
              <a:cs typeface="Cabin"/>
              <a:sym typeface="Cabin"/>
            </a:endParaRPr>
          </a:p>
        </p:txBody>
      </p:sp>
      <p:sp>
        <p:nvSpPr>
          <p:cNvPr id="223" name="Google Shape;223;p36"/>
          <p:cNvSpPr txBox="1"/>
          <p:nvPr/>
        </p:nvSpPr>
        <p:spPr>
          <a:xfrm>
            <a:off x="666150" y="1081949"/>
            <a:ext cx="7811700" cy="3333933"/>
          </a:xfrm>
          <a:prstGeom prst="rect">
            <a:avLst/>
          </a:prstGeom>
          <a:noFill/>
          <a:ln>
            <a:noFill/>
          </a:ln>
        </p:spPr>
        <p:txBody>
          <a:bodyPr spcFirstLastPara="1" wrap="square" lIns="91425" tIns="91425" rIns="91425" bIns="91425" anchor="t" anchorCtr="0">
            <a:noAutofit/>
          </a:bodyPr>
          <a:lstStyle/>
          <a:p>
            <a:pPr lvl="0" algn="just">
              <a:buClr>
                <a:schemeClr val="dk1"/>
              </a:buClr>
            </a:pPr>
            <a:r>
              <a:rPr lang="es-ES" sz="1600" dirty="0">
                <a:solidFill>
                  <a:schemeClr val="dk2"/>
                </a:solidFill>
                <a:latin typeface="Cabin"/>
                <a:sym typeface="Cabin"/>
              </a:rPr>
              <a:t>El </a:t>
            </a:r>
            <a:r>
              <a:rPr lang="es-MX" sz="1600" dirty="0">
                <a:solidFill>
                  <a:schemeClr val="dk2"/>
                </a:solidFill>
                <a:latin typeface="Cabin"/>
              </a:rPr>
              <a:t>grueso de acciones y controversias fueron presentadas contra el primer decreto, por ende, la mayor parte de los recursos de reclamación también fueron presentadas para combatir las admisiones de aquellas.</a:t>
            </a:r>
            <a:br>
              <a:rPr lang="es-MX" sz="1600" dirty="0">
                <a:solidFill>
                  <a:schemeClr val="dk2"/>
                </a:solidFill>
                <a:latin typeface="Cabin"/>
              </a:rPr>
            </a:br>
            <a:endParaRPr lang="es-MX" sz="1600" dirty="0">
              <a:solidFill>
                <a:schemeClr val="dk2"/>
              </a:solidFill>
              <a:latin typeface="Cabin"/>
            </a:endParaRPr>
          </a:p>
          <a:p>
            <a:pPr lvl="0" algn="just">
              <a:buClr>
                <a:schemeClr val="dk1"/>
              </a:buClr>
            </a:pPr>
            <a:r>
              <a:rPr lang="es-MX" sz="1600" dirty="0">
                <a:solidFill>
                  <a:schemeClr val="dk2"/>
                </a:solidFill>
                <a:latin typeface="Cabin"/>
              </a:rPr>
              <a:t>Las acciones y controversias presentadas contra el segundo decreto son menos en cantidad, empero, son las que han conseguido en la primera fase procesal mayores alcances </a:t>
            </a:r>
          </a:p>
          <a:p>
            <a:pPr lvl="0" algn="just">
              <a:buClr>
                <a:schemeClr val="dk1"/>
              </a:buClr>
            </a:pPr>
            <a:endParaRPr lang="es-MX" sz="1600" dirty="0">
              <a:solidFill>
                <a:schemeClr val="dk2"/>
              </a:solidFill>
              <a:latin typeface="Cabin"/>
            </a:endParaRPr>
          </a:p>
          <a:p>
            <a:pPr lvl="0" algn="just">
              <a:buClr>
                <a:schemeClr val="dk1"/>
              </a:buClr>
            </a:pPr>
            <a:r>
              <a:rPr lang="es-MX" sz="1600" dirty="0">
                <a:solidFill>
                  <a:schemeClr val="dk2"/>
                </a:solidFill>
                <a:latin typeface="Cabin"/>
              </a:rPr>
              <a:t>Esto porque la controversia presentada por el INE logró detener la aplicación de la reforma con lo que se decida respecto a la reclamación presentada contra la suspensión tendrá consecuencias en las demás reclamaciones</a:t>
            </a:r>
            <a:endParaRPr sz="1600" dirty="0">
              <a:solidFill>
                <a:schemeClr val="dk2"/>
              </a:solidFill>
              <a:latin typeface="Cabin"/>
              <a:sym typeface="Cabi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p39"/>
          <p:cNvPicPr preferRelativeResize="0"/>
          <p:nvPr/>
        </p:nvPicPr>
        <p:blipFill>
          <a:blip r:embed="rId3">
            <a:alphaModFix/>
          </a:blip>
          <a:stretch>
            <a:fillRect/>
          </a:stretch>
        </p:blipFill>
        <p:spPr>
          <a:xfrm>
            <a:off x="3489575" y="0"/>
            <a:ext cx="5603976" cy="5143500"/>
          </a:xfrm>
          <a:prstGeom prst="rect">
            <a:avLst/>
          </a:prstGeom>
          <a:noFill/>
          <a:ln>
            <a:noFill/>
          </a:ln>
        </p:spPr>
      </p:pic>
      <p:pic>
        <p:nvPicPr>
          <p:cNvPr id="241" name="Google Shape;241;p39"/>
          <p:cNvPicPr preferRelativeResize="0"/>
          <p:nvPr/>
        </p:nvPicPr>
        <p:blipFill>
          <a:blip r:embed="rId4">
            <a:alphaModFix/>
          </a:blip>
          <a:stretch>
            <a:fillRect/>
          </a:stretch>
        </p:blipFill>
        <p:spPr>
          <a:xfrm>
            <a:off x="190500" y="3159774"/>
            <a:ext cx="438150" cy="357011"/>
          </a:xfrm>
          <a:prstGeom prst="rect">
            <a:avLst/>
          </a:prstGeom>
          <a:noFill/>
          <a:ln>
            <a:noFill/>
          </a:ln>
        </p:spPr>
      </p:pic>
      <p:pic>
        <p:nvPicPr>
          <p:cNvPr id="242" name="Google Shape;242;p39"/>
          <p:cNvPicPr preferRelativeResize="0"/>
          <p:nvPr/>
        </p:nvPicPr>
        <p:blipFill>
          <a:blip r:embed="rId5">
            <a:alphaModFix/>
          </a:blip>
          <a:stretch>
            <a:fillRect/>
          </a:stretch>
        </p:blipFill>
        <p:spPr>
          <a:xfrm>
            <a:off x="190500" y="3591825"/>
            <a:ext cx="438150" cy="348897"/>
          </a:xfrm>
          <a:prstGeom prst="rect">
            <a:avLst/>
          </a:prstGeom>
          <a:noFill/>
          <a:ln>
            <a:noFill/>
          </a:ln>
        </p:spPr>
      </p:pic>
      <p:pic>
        <p:nvPicPr>
          <p:cNvPr id="243" name="Google Shape;243;p39"/>
          <p:cNvPicPr preferRelativeResize="0"/>
          <p:nvPr/>
        </p:nvPicPr>
        <p:blipFill>
          <a:blip r:embed="rId6">
            <a:alphaModFix/>
          </a:blip>
          <a:stretch>
            <a:fillRect/>
          </a:stretch>
        </p:blipFill>
        <p:spPr>
          <a:xfrm>
            <a:off x="242000" y="4002475"/>
            <a:ext cx="438150" cy="466715"/>
          </a:xfrm>
          <a:prstGeom prst="rect">
            <a:avLst/>
          </a:prstGeom>
          <a:noFill/>
          <a:ln>
            <a:noFill/>
          </a:ln>
        </p:spPr>
      </p:pic>
      <p:pic>
        <p:nvPicPr>
          <p:cNvPr id="244" name="Google Shape;244;p39"/>
          <p:cNvPicPr preferRelativeResize="0"/>
          <p:nvPr/>
        </p:nvPicPr>
        <p:blipFill>
          <a:blip r:embed="rId7">
            <a:alphaModFix/>
          </a:blip>
          <a:stretch>
            <a:fillRect/>
          </a:stretch>
        </p:blipFill>
        <p:spPr>
          <a:xfrm>
            <a:off x="755250" y="3114425"/>
            <a:ext cx="2209675" cy="447675"/>
          </a:xfrm>
          <a:prstGeom prst="rect">
            <a:avLst/>
          </a:prstGeom>
          <a:noFill/>
          <a:ln>
            <a:noFill/>
          </a:ln>
        </p:spPr>
      </p:pic>
      <p:pic>
        <p:nvPicPr>
          <p:cNvPr id="245" name="Google Shape;245;p39"/>
          <p:cNvPicPr preferRelativeResize="0"/>
          <p:nvPr/>
        </p:nvPicPr>
        <p:blipFill>
          <a:blip r:embed="rId7">
            <a:alphaModFix/>
          </a:blip>
          <a:stretch>
            <a:fillRect/>
          </a:stretch>
        </p:blipFill>
        <p:spPr>
          <a:xfrm>
            <a:off x="755250" y="3542446"/>
            <a:ext cx="2476500" cy="447675"/>
          </a:xfrm>
          <a:prstGeom prst="rect">
            <a:avLst/>
          </a:prstGeom>
          <a:noFill/>
          <a:ln>
            <a:noFill/>
          </a:ln>
        </p:spPr>
      </p:pic>
      <p:pic>
        <p:nvPicPr>
          <p:cNvPr id="246" name="Google Shape;246;p39"/>
          <p:cNvPicPr preferRelativeResize="0"/>
          <p:nvPr/>
        </p:nvPicPr>
        <p:blipFill>
          <a:blip r:embed="rId8">
            <a:alphaModFix/>
          </a:blip>
          <a:stretch>
            <a:fillRect/>
          </a:stretch>
        </p:blipFill>
        <p:spPr>
          <a:xfrm>
            <a:off x="138925" y="4421225"/>
            <a:ext cx="733925" cy="733925"/>
          </a:xfrm>
          <a:prstGeom prst="rect">
            <a:avLst/>
          </a:prstGeom>
          <a:noFill/>
          <a:ln>
            <a:noFill/>
          </a:ln>
        </p:spPr>
      </p:pic>
      <p:sp>
        <p:nvSpPr>
          <p:cNvPr id="247" name="Google Shape;247;p39"/>
          <p:cNvSpPr txBox="1"/>
          <p:nvPr/>
        </p:nvSpPr>
        <p:spPr>
          <a:xfrm>
            <a:off x="924425" y="4599238"/>
            <a:ext cx="4421700" cy="431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it" sz="1600" b="1">
                <a:solidFill>
                  <a:schemeClr val="dk1"/>
                </a:solidFill>
                <a:latin typeface="Montserrat"/>
                <a:ea typeface="Montserrat"/>
                <a:cs typeface="Montserrat"/>
                <a:sym typeface="Montserrat"/>
              </a:rPr>
              <a:t>observatorioelectoral.cucsh.udg.mx</a:t>
            </a:r>
            <a:endParaRPr sz="1600" b="1">
              <a:solidFill>
                <a:schemeClr val="dk1"/>
              </a:solidFill>
              <a:latin typeface="Montserrat"/>
              <a:ea typeface="Montserrat"/>
              <a:cs typeface="Montserrat"/>
              <a:sym typeface="Montserrat"/>
            </a:endParaRPr>
          </a:p>
        </p:txBody>
      </p:sp>
      <p:sp>
        <p:nvSpPr>
          <p:cNvPr id="248" name="Google Shape;248;p39"/>
          <p:cNvSpPr txBox="1"/>
          <p:nvPr/>
        </p:nvSpPr>
        <p:spPr>
          <a:xfrm>
            <a:off x="812125" y="3990125"/>
            <a:ext cx="4589100" cy="431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it" sz="1600" b="1">
                <a:solidFill>
                  <a:schemeClr val="dk1"/>
                </a:solidFill>
                <a:latin typeface="Montserrat"/>
                <a:ea typeface="Montserrat"/>
                <a:cs typeface="Montserrat"/>
                <a:sym typeface="Montserrat"/>
              </a:rPr>
              <a:t>@Observatorio Político Electoral UdeG</a:t>
            </a:r>
            <a:endParaRPr sz="1600" b="1">
              <a:solidFill>
                <a:schemeClr val="dk1"/>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3"/>
        <p:cNvGrpSpPr/>
        <p:nvPr/>
      </p:nvGrpSpPr>
      <p:grpSpPr>
        <a:xfrm>
          <a:off x="0" y="0"/>
          <a:ext cx="0" cy="0"/>
          <a:chOff x="0" y="0"/>
          <a:chExt cx="0" cy="0"/>
        </a:xfrm>
      </p:grpSpPr>
      <p:sp>
        <p:nvSpPr>
          <p:cNvPr id="74" name="Google Shape;74;p15"/>
          <p:cNvSpPr txBox="1"/>
          <p:nvPr/>
        </p:nvSpPr>
        <p:spPr>
          <a:xfrm>
            <a:off x="311700" y="1944600"/>
            <a:ext cx="8520600" cy="12543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s-ES" sz="3200" b="1" dirty="0">
                <a:solidFill>
                  <a:srgbClr val="FFFFFF"/>
                </a:solidFill>
                <a:latin typeface="Cabin"/>
                <a:ea typeface="Cabin"/>
                <a:cs typeface="Cabin"/>
                <a:sym typeface="Cabin"/>
              </a:rPr>
              <a:t>Votación de los partidos en </a:t>
            </a:r>
          </a:p>
          <a:p>
            <a:pPr marL="0" lvl="0" indent="0" algn="ctr" rtl="0">
              <a:spcBef>
                <a:spcPts val="0"/>
              </a:spcBef>
              <a:spcAft>
                <a:spcPts val="0"/>
              </a:spcAft>
              <a:buNone/>
            </a:pPr>
            <a:r>
              <a:rPr lang="es-ES" sz="3200" b="1" dirty="0">
                <a:solidFill>
                  <a:srgbClr val="FFFFFF"/>
                </a:solidFill>
                <a:latin typeface="Cabin"/>
                <a:ea typeface="Cabin"/>
                <a:cs typeface="Cabin"/>
                <a:sym typeface="Cabin"/>
              </a:rPr>
              <a:t>LA CÁMARA DE DIPUTADOS Y EN EL CONGRESO DE JALISCO</a:t>
            </a:r>
            <a:endParaRPr sz="3200" b="1" dirty="0">
              <a:solidFill>
                <a:srgbClr val="FFFFFF"/>
              </a:solidFill>
              <a:latin typeface="Cabin"/>
              <a:ea typeface="Cabin"/>
              <a:cs typeface="Cabin"/>
              <a:sym typeface="Cabi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
        <p:cNvGrpSpPr/>
        <p:nvPr/>
      </p:nvGrpSpPr>
      <p:grpSpPr>
        <a:xfrm>
          <a:off x="0" y="0"/>
          <a:ext cx="0" cy="0"/>
          <a:chOff x="0" y="0"/>
          <a:chExt cx="0" cy="0"/>
        </a:xfrm>
      </p:grpSpPr>
      <p:sp>
        <p:nvSpPr>
          <p:cNvPr id="79" name="Google Shape;79;p16"/>
          <p:cNvSpPr txBox="1">
            <a:spLocks noGrp="1"/>
          </p:cNvSpPr>
          <p:nvPr>
            <p:ph type="body" idx="1"/>
          </p:nvPr>
        </p:nvSpPr>
        <p:spPr>
          <a:xfrm>
            <a:off x="412475" y="2178150"/>
            <a:ext cx="8520600" cy="657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sz="3000" b="1">
                <a:latin typeface="Cabin"/>
                <a:ea typeface="Cabin"/>
                <a:cs typeface="Cabin"/>
                <a:sym typeface="Cabin"/>
              </a:rPr>
              <a:t>Cámara de Diputados </a:t>
            </a:r>
            <a:endParaRPr sz="3000" b="1">
              <a:latin typeface="Cabin"/>
              <a:ea typeface="Cabin"/>
              <a:cs typeface="Cabin"/>
              <a:sym typeface="Cabin"/>
            </a:endParaRPr>
          </a:p>
          <a:p>
            <a:pPr marL="0" lvl="0" indent="0" algn="ctr" rtl="0">
              <a:spcBef>
                <a:spcPts val="0"/>
              </a:spcBef>
              <a:spcAft>
                <a:spcPts val="0"/>
              </a:spcAft>
              <a:buNone/>
            </a:pPr>
            <a:r>
              <a:rPr lang="it" sz="3000" b="1">
                <a:latin typeface="Cabin"/>
                <a:ea typeface="Cabin"/>
                <a:cs typeface="Cabin"/>
                <a:sym typeface="Cabin"/>
              </a:rPr>
              <a:t>LXV legislatura</a:t>
            </a:r>
            <a:endParaRPr sz="3000" b="1">
              <a:latin typeface="Cabin"/>
              <a:ea typeface="Cabin"/>
              <a:cs typeface="Cabin"/>
              <a:sym typeface="Cabin"/>
            </a:endParaRPr>
          </a:p>
          <a:p>
            <a:pPr marL="0" lvl="0" indent="0" algn="just" rtl="0">
              <a:spcBef>
                <a:spcPts val="0"/>
              </a:spcBef>
              <a:spcAft>
                <a:spcPts val="0"/>
              </a:spcAft>
              <a:buNone/>
            </a:pPr>
            <a:endParaRPr sz="1400" b="1">
              <a:latin typeface="Cabin"/>
              <a:ea typeface="Cabin"/>
              <a:cs typeface="Cabin"/>
              <a:sym typeface="Cabi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7"/>
          <p:cNvSpPr txBox="1">
            <a:spLocks noGrp="1"/>
          </p:cNvSpPr>
          <p:nvPr>
            <p:ph type="body" idx="1"/>
          </p:nvPr>
        </p:nvSpPr>
        <p:spPr>
          <a:xfrm>
            <a:off x="432563" y="237750"/>
            <a:ext cx="8520600" cy="442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SzPts val="1018"/>
              <a:buNone/>
            </a:pPr>
            <a:r>
              <a:rPr lang="it" sz="1965" b="1">
                <a:latin typeface="Cabin"/>
                <a:ea typeface="Cabin"/>
                <a:cs typeface="Cabin"/>
                <a:sym typeface="Cabin"/>
              </a:rPr>
              <a:t>Universo de análisis</a:t>
            </a:r>
            <a:endParaRPr sz="1965" b="1">
              <a:latin typeface="Cabin"/>
              <a:ea typeface="Cabin"/>
              <a:cs typeface="Cabin"/>
              <a:sym typeface="Cabin"/>
            </a:endParaRPr>
          </a:p>
        </p:txBody>
      </p:sp>
      <p:sp>
        <p:nvSpPr>
          <p:cNvPr id="85" name="Google Shape;85;p17"/>
          <p:cNvSpPr txBox="1"/>
          <p:nvPr/>
        </p:nvSpPr>
        <p:spPr>
          <a:xfrm>
            <a:off x="401525" y="4773825"/>
            <a:ext cx="3735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000">
                <a:solidFill>
                  <a:schemeClr val="dk1"/>
                </a:solidFill>
                <a:latin typeface="Cabin"/>
                <a:ea typeface="Cabin"/>
                <a:cs typeface="Cabin"/>
                <a:sym typeface="Cabin"/>
              </a:rPr>
              <a:t>Elaboración propia con datos  de la Gaceta Parlamentaria</a:t>
            </a:r>
            <a:endParaRPr sz="1000"/>
          </a:p>
        </p:txBody>
      </p:sp>
      <p:sp>
        <p:nvSpPr>
          <p:cNvPr id="86" name="Google Shape;86;p17"/>
          <p:cNvSpPr txBox="1">
            <a:spLocks noGrp="1"/>
          </p:cNvSpPr>
          <p:nvPr>
            <p:ph type="body" idx="1"/>
          </p:nvPr>
        </p:nvSpPr>
        <p:spPr>
          <a:xfrm>
            <a:off x="792475" y="920775"/>
            <a:ext cx="7493400" cy="338700"/>
          </a:xfrm>
          <a:prstGeom prst="rect">
            <a:avLst/>
          </a:prstGeom>
        </p:spPr>
        <p:txBody>
          <a:bodyPr spcFirstLastPara="1" wrap="square" lIns="91425" tIns="91425" rIns="91425" bIns="91425" anchor="t" anchorCtr="0">
            <a:noAutofit/>
          </a:bodyPr>
          <a:lstStyle/>
          <a:p>
            <a:pPr marL="0" marR="0" lvl="0" indent="0" algn="just" rtl="0">
              <a:lnSpc>
                <a:spcPct val="115000"/>
              </a:lnSpc>
              <a:spcBef>
                <a:spcPts val="0"/>
              </a:spcBef>
              <a:spcAft>
                <a:spcPts val="0"/>
              </a:spcAft>
              <a:buSzPts val="1018"/>
              <a:buNone/>
            </a:pPr>
            <a:r>
              <a:rPr lang="it" sz="1400">
                <a:latin typeface="Cabin"/>
                <a:ea typeface="Cabin"/>
                <a:cs typeface="Cabin"/>
                <a:sym typeface="Cabin"/>
              </a:rPr>
              <a:t>Gráfica 1: número votaciones por cada período legislativo ordinario </a:t>
            </a:r>
            <a:endParaRPr sz="1200">
              <a:latin typeface="Cabin"/>
              <a:ea typeface="Cabin"/>
              <a:cs typeface="Cabin"/>
              <a:sym typeface="Cabin"/>
            </a:endParaRPr>
          </a:p>
        </p:txBody>
      </p:sp>
      <p:pic>
        <p:nvPicPr>
          <p:cNvPr id="87" name="Google Shape;87;p17"/>
          <p:cNvPicPr preferRelativeResize="0"/>
          <p:nvPr/>
        </p:nvPicPr>
        <p:blipFill>
          <a:blip r:embed="rId4">
            <a:alphaModFix/>
          </a:blip>
          <a:stretch>
            <a:fillRect/>
          </a:stretch>
        </p:blipFill>
        <p:spPr>
          <a:xfrm>
            <a:off x="1376913" y="1411875"/>
            <a:ext cx="6390185" cy="32095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1"/>
        <p:cNvGrpSpPr/>
        <p:nvPr/>
      </p:nvGrpSpPr>
      <p:grpSpPr>
        <a:xfrm>
          <a:off x="0" y="0"/>
          <a:ext cx="0" cy="0"/>
          <a:chOff x="0" y="0"/>
          <a:chExt cx="0" cy="0"/>
        </a:xfrm>
      </p:grpSpPr>
      <p:sp>
        <p:nvSpPr>
          <p:cNvPr id="92" name="Google Shape;92;p18"/>
          <p:cNvSpPr txBox="1">
            <a:spLocks noGrp="1"/>
          </p:cNvSpPr>
          <p:nvPr>
            <p:ph type="body" idx="1"/>
          </p:nvPr>
        </p:nvSpPr>
        <p:spPr>
          <a:xfrm>
            <a:off x="521300" y="679950"/>
            <a:ext cx="7894200" cy="5523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SzPts val="1018"/>
              <a:buNone/>
            </a:pPr>
            <a:r>
              <a:rPr lang="it" sz="1400">
                <a:latin typeface="Cabin"/>
                <a:ea typeface="Cabin"/>
                <a:cs typeface="Cabin"/>
                <a:sym typeface="Cabin"/>
              </a:rPr>
              <a:t>Gráfica 2: aprobación de iniciativas legislativas por tipo de mayoría  en la </a:t>
            </a:r>
            <a:endParaRPr sz="1400">
              <a:latin typeface="Cabin"/>
              <a:ea typeface="Cabin"/>
              <a:cs typeface="Cabin"/>
              <a:sym typeface="Cabin"/>
            </a:endParaRPr>
          </a:p>
          <a:p>
            <a:pPr marL="0" lvl="0" indent="0" algn="just" rtl="0">
              <a:spcBef>
                <a:spcPts val="0"/>
              </a:spcBef>
              <a:spcAft>
                <a:spcPts val="0"/>
              </a:spcAft>
              <a:buSzPts val="1018"/>
              <a:buNone/>
            </a:pPr>
            <a:r>
              <a:rPr lang="it" sz="1400">
                <a:latin typeface="Cabin"/>
                <a:ea typeface="Cabin"/>
                <a:cs typeface="Cabin"/>
                <a:sym typeface="Cabin"/>
              </a:rPr>
              <a:t>Cámara de Diputados durante la LXV legislatura</a:t>
            </a:r>
            <a:endParaRPr sz="1400">
              <a:latin typeface="Cabin"/>
              <a:ea typeface="Cabin"/>
              <a:cs typeface="Cabin"/>
              <a:sym typeface="Cabin"/>
            </a:endParaRPr>
          </a:p>
        </p:txBody>
      </p:sp>
      <p:sp>
        <p:nvSpPr>
          <p:cNvPr id="93" name="Google Shape;93;p18"/>
          <p:cNvSpPr txBox="1">
            <a:spLocks noGrp="1"/>
          </p:cNvSpPr>
          <p:nvPr>
            <p:ph type="body" idx="1"/>
          </p:nvPr>
        </p:nvSpPr>
        <p:spPr>
          <a:xfrm>
            <a:off x="432563" y="237750"/>
            <a:ext cx="8520600" cy="442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SzPts val="1018"/>
              <a:buNone/>
            </a:pPr>
            <a:r>
              <a:rPr lang="it" sz="1965" b="1">
                <a:latin typeface="Cabin"/>
                <a:ea typeface="Cabin"/>
                <a:cs typeface="Cabin"/>
                <a:sym typeface="Cabin"/>
              </a:rPr>
              <a:t>Votaciones sobre iniciativas legislativas en el pleno</a:t>
            </a:r>
            <a:endParaRPr sz="1965" b="1">
              <a:latin typeface="Cabin"/>
              <a:ea typeface="Cabin"/>
              <a:cs typeface="Cabin"/>
              <a:sym typeface="Cabin"/>
            </a:endParaRPr>
          </a:p>
        </p:txBody>
      </p:sp>
      <p:sp>
        <p:nvSpPr>
          <p:cNvPr id="94" name="Google Shape;94;p18"/>
          <p:cNvSpPr txBox="1"/>
          <p:nvPr/>
        </p:nvSpPr>
        <p:spPr>
          <a:xfrm>
            <a:off x="401525" y="4773825"/>
            <a:ext cx="3735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000">
                <a:solidFill>
                  <a:schemeClr val="dk1"/>
                </a:solidFill>
                <a:latin typeface="Cabin"/>
                <a:ea typeface="Cabin"/>
                <a:cs typeface="Cabin"/>
                <a:sym typeface="Cabin"/>
              </a:rPr>
              <a:t>Elaboración propia con datos  de la Gaceta Parlamentaria</a:t>
            </a:r>
            <a:endParaRPr sz="1000"/>
          </a:p>
        </p:txBody>
      </p:sp>
      <p:pic>
        <p:nvPicPr>
          <p:cNvPr id="95" name="Google Shape;95;p18"/>
          <p:cNvPicPr preferRelativeResize="0"/>
          <p:nvPr/>
        </p:nvPicPr>
        <p:blipFill rotWithShape="1">
          <a:blip r:embed="rId4">
            <a:alphaModFix/>
          </a:blip>
          <a:srcRect b="13845"/>
          <a:stretch/>
        </p:blipFill>
        <p:spPr>
          <a:xfrm>
            <a:off x="1864450" y="1232188"/>
            <a:ext cx="5656838" cy="35416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9"/>
        <p:cNvGrpSpPr/>
        <p:nvPr/>
      </p:nvGrpSpPr>
      <p:grpSpPr>
        <a:xfrm>
          <a:off x="0" y="0"/>
          <a:ext cx="0" cy="0"/>
          <a:chOff x="0" y="0"/>
          <a:chExt cx="0" cy="0"/>
        </a:xfrm>
      </p:grpSpPr>
      <p:sp>
        <p:nvSpPr>
          <p:cNvPr id="100" name="Google Shape;100;p19"/>
          <p:cNvSpPr txBox="1">
            <a:spLocks noGrp="1"/>
          </p:cNvSpPr>
          <p:nvPr>
            <p:ph type="body" idx="1"/>
          </p:nvPr>
        </p:nvSpPr>
        <p:spPr>
          <a:xfrm>
            <a:off x="432563" y="237750"/>
            <a:ext cx="8520600" cy="442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SzPts val="1018"/>
              <a:buNone/>
            </a:pPr>
            <a:r>
              <a:rPr lang="it" sz="1965" b="1">
                <a:latin typeface="Cabin"/>
                <a:ea typeface="Cabin"/>
                <a:cs typeface="Cabin"/>
                <a:sym typeface="Cabin"/>
              </a:rPr>
              <a:t>Disciplina partidista</a:t>
            </a:r>
            <a:endParaRPr sz="1965" b="1">
              <a:latin typeface="Cabin"/>
              <a:ea typeface="Cabin"/>
              <a:cs typeface="Cabin"/>
              <a:sym typeface="Cabin"/>
            </a:endParaRPr>
          </a:p>
        </p:txBody>
      </p:sp>
      <p:sp>
        <p:nvSpPr>
          <p:cNvPr id="101" name="Google Shape;101;p19"/>
          <p:cNvSpPr txBox="1">
            <a:spLocks noGrp="1"/>
          </p:cNvSpPr>
          <p:nvPr>
            <p:ph type="body" idx="1"/>
          </p:nvPr>
        </p:nvSpPr>
        <p:spPr>
          <a:xfrm>
            <a:off x="359075" y="857100"/>
            <a:ext cx="8520600" cy="398700"/>
          </a:xfrm>
          <a:prstGeom prst="rect">
            <a:avLst/>
          </a:prstGeom>
        </p:spPr>
        <p:txBody>
          <a:bodyPr spcFirstLastPara="1" wrap="square" lIns="91425" tIns="91425" rIns="91425" bIns="91425" anchor="t" anchorCtr="0">
            <a:noAutofit/>
          </a:bodyPr>
          <a:lstStyle/>
          <a:p>
            <a:pPr marL="0" marR="0" lvl="0" indent="0" algn="just" rtl="0">
              <a:lnSpc>
                <a:spcPct val="115000"/>
              </a:lnSpc>
              <a:spcBef>
                <a:spcPts val="0"/>
              </a:spcBef>
              <a:spcAft>
                <a:spcPts val="0"/>
              </a:spcAft>
              <a:buSzPts val="1018"/>
              <a:buNone/>
            </a:pPr>
            <a:r>
              <a:rPr lang="it" sz="1400">
                <a:latin typeface="Cabin"/>
                <a:ea typeface="Cabin"/>
                <a:cs typeface="Cabin"/>
                <a:sym typeface="Cabin"/>
              </a:rPr>
              <a:t>Gráfica 3: Índice de Weldon de los grupos parlamentarios en la Cámara de Diputados durante la LXV legislatura </a:t>
            </a:r>
            <a:endParaRPr sz="1400">
              <a:latin typeface="Cabin"/>
              <a:ea typeface="Cabin"/>
              <a:cs typeface="Cabin"/>
              <a:sym typeface="Cabin"/>
            </a:endParaRPr>
          </a:p>
        </p:txBody>
      </p:sp>
      <p:sp>
        <p:nvSpPr>
          <p:cNvPr id="102" name="Google Shape;102;p19"/>
          <p:cNvSpPr txBox="1">
            <a:spLocks noGrp="1"/>
          </p:cNvSpPr>
          <p:nvPr>
            <p:ph type="body" idx="1"/>
          </p:nvPr>
        </p:nvSpPr>
        <p:spPr>
          <a:xfrm>
            <a:off x="6150725" y="2161600"/>
            <a:ext cx="2644200" cy="127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1018"/>
              <a:buNone/>
            </a:pPr>
            <a:r>
              <a:rPr lang="it" sz="1400">
                <a:latin typeface="Cabin"/>
                <a:ea typeface="Cabin"/>
                <a:cs typeface="Cabin"/>
                <a:sym typeface="Cabin"/>
              </a:rPr>
              <a:t>Indice de Weldon</a:t>
            </a:r>
            <a:endParaRPr sz="1400">
              <a:latin typeface="Cabin"/>
              <a:ea typeface="Cabin"/>
              <a:cs typeface="Cabin"/>
              <a:sym typeface="Cabin"/>
            </a:endParaRPr>
          </a:p>
          <a:p>
            <a:pPr marL="0" lvl="0" indent="0" algn="just" rtl="0">
              <a:spcBef>
                <a:spcPts val="0"/>
              </a:spcBef>
              <a:spcAft>
                <a:spcPts val="0"/>
              </a:spcAft>
              <a:buSzPts val="1018"/>
              <a:buNone/>
            </a:pPr>
            <a:endParaRPr sz="1400">
              <a:latin typeface="Cabin"/>
              <a:ea typeface="Cabin"/>
              <a:cs typeface="Cabin"/>
              <a:sym typeface="Cabin"/>
            </a:endParaRPr>
          </a:p>
          <a:p>
            <a:pPr marL="0" lvl="0" indent="0" algn="just" rtl="0">
              <a:spcBef>
                <a:spcPts val="0"/>
              </a:spcBef>
              <a:spcAft>
                <a:spcPts val="0"/>
              </a:spcAft>
              <a:buSzPts val="1018"/>
              <a:buNone/>
            </a:pPr>
            <a:r>
              <a:rPr lang="it" sz="1400">
                <a:latin typeface="Cabin"/>
                <a:ea typeface="Cabin"/>
                <a:cs typeface="Cabin"/>
                <a:sym typeface="Cabin"/>
              </a:rPr>
              <a:t>  W = </a:t>
            </a:r>
            <a:r>
              <a:rPr lang="it" sz="1400" u="sng">
                <a:latin typeface="Cabin"/>
                <a:ea typeface="Cabin"/>
                <a:cs typeface="Cabin"/>
                <a:sym typeface="Cabin"/>
              </a:rPr>
              <a:t>  MAX (VF; VC; ABS)</a:t>
            </a:r>
            <a:r>
              <a:rPr lang="it" sz="1400">
                <a:latin typeface="Cabin"/>
                <a:ea typeface="Cabin"/>
                <a:cs typeface="Cabin"/>
                <a:sym typeface="Cabin"/>
              </a:rPr>
              <a:t> </a:t>
            </a:r>
            <a:r>
              <a:rPr lang="it" sz="1400" u="sng">
                <a:latin typeface="Cabin"/>
                <a:ea typeface="Cabin"/>
                <a:cs typeface="Cabin"/>
                <a:sym typeface="Cabin"/>
              </a:rPr>
              <a:t>       </a:t>
            </a:r>
            <a:endParaRPr sz="1400" u="sng">
              <a:latin typeface="Cabin"/>
              <a:ea typeface="Cabin"/>
              <a:cs typeface="Cabin"/>
              <a:sym typeface="Cabin"/>
            </a:endParaRPr>
          </a:p>
          <a:p>
            <a:pPr marL="0" lvl="0" indent="0" algn="just" rtl="0">
              <a:spcBef>
                <a:spcPts val="0"/>
              </a:spcBef>
              <a:spcAft>
                <a:spcPts val="0"/>
              </a:spcAft>
              <a:buSzPts val="1018"/>
              <a:buNone/>
            </a:pPr>
            <a:r>
              <a:rPr lang="it" sz="1400" u="sng">
                <a:latin typeface="Cabin"/>
                <a:ea typeface="Cabin"/>
                <a:cs typeface="Cabin"/>
                <a:sym typeface="Cabin"/>
              </a:rPr>
              <a:t>	</a:t>
            </a:r>
            <a:r>
              <a:rPr lang="it" sz="1400">
                <a:latin typeface="Cabin"/>
                <a:ea typeface="Cabin"/>
                <a:cs typeface="Cabin"/>
                <a:sym typeface="Cabin"/>
              </a:rPr>
              <a:t>     (VF+VC+ABS)</a:t>
            </a:r>
            <a:endParaRPr sz="1400">
              <a:latin typeface="Cabin"/>
              <a:ea typeface="Cabin"/>
              <a:cs typeface="Cabin"/>
              <a:sym typeface="Cabin"/>
            </a:endParaRPr>
          </a:p>
        </p:txBody>
      </p:sp>
      <p:pic>
        <p:nvPicPr>
          <p:cNvPr id="103" name="Google Shape;103;p19"/>
          <p:cNvPicPr preferRelativeResize="0"/>
          <p:nvPr/>
        </p:nvPicPr>
        <p:blipFill>
          <a:blip r:embed="rId4">
            <a:alphaModFix/>
          </a:blip>
          <a:stretch>
            <a:fillRect/>
          </a:stretch>
        </p:blipFill>
        <p:spPr>
          <a:xfrm>
            <a:off x="511725" y="1751750"/>
            <a:ext cx="5785351" cy="2707349"/>
          </a:xfrm>
          <a:prstGeom prst="rect">
            <a:avLst/>
          </a:prstGeom>
          <a:noFill/>
          <a:ln>
            <a:noFill/>
          </a:ln>
        </p:spPr>
      </p:pic>
      <p:sp>
        <p:nvSpPr>
          <p:cNvPr id="104" name="Google Shape;104;p19"/>
          <p:cNvSpPr txBox="1"/>
          <p:nvPr/>
        </p:nvSpPr>
        <p:spPr>
          <a:xfrm>
            <a:off x="401525" y="4773825"/>
            <a:ext cx="3735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000">
                <a:solidFill>
                  <a:schemeClr val="dk1"/>
                </a:solidFill>
                <a:latin typeface="Cabin"/>
                <a:ea typeface="Cabin"/>
                <a:cs typeface="Cabin"/>
                <a:sym typeface="Cabin"/>
              </a:rPr>
              <a:t>Elaboración propia con datos  de la Gaceta Parlamentaria</a:t>
            </a:r>
            <a:endParaRPr sz="1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p20"/>
          <p:cNvSpPr txBox="1">
            <a:spLocks noGrp="1"/>
          </p:cNvSpPr>
          <p:nvPr>
            <p:ph type="body" idx="1"/>
          </p:nvPr>
        </p:nvSpPr>
        <p:spPr>
          <a:xfrm>
            <a:off x="432563" y="237750"/>
            <a:ext cx="8520600" cy="442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SzPts val="1018"/>
              <a:buNone/>
            </a:pPr>
            <a:r>
              <a:rPr lang="it" sz="1965" b="1">
                <a:latin typeface="Cabin"/>
                <a:ea typeface="Cabin"/>
                <a:cs typeface="Cabin"/>
                <a:sym typeface="Cabin"/>
              </a:rPr>
              <a:t>Votación acorde al grupo parlamentario mayoritario (MORENA)</a:t>
            </a:r>
            <a:endParaRPr sz="1965" b="1">
              <a:latin typeface="Cabin"/>
              <a:ea typeface="Cabin"/>
              <a:cs typeface="Cabin"/>
              <a:sym typeface="Cabin"/>
            </a:endParaRPr>
          </a:p>
        </p:txBody>
      </p:sp>
      <p:sp>
        <p:nvSpPr>
          <p:cNvPr id="110" name="Google Shape;110;p20"/>
          <p:cNvSpPr txBox="1">
            <a:spLocks noGrp="1"/>
          </p:cNvSpPr>
          <p:nvPr>
            <p:ph type="body" idx="1"/>
          </p:nvPr>
        </p:nvSpPr>
        <p:spPr>
          <a:xfrm>
            <a:off x="432575" y="758550"/>
            <a:ext cx="6929700" cy="544800"/>
          </a:xfrm>
          <a:prstGeom prst="rect">
            <a:avLst/>
          </a:prstGeom>
        </p:spPr>
        <p:txBody>
          <a:bodyPr spcFirstLastPara="1" wrap="square" lIns="91425" tIns="91425" rIns="91425" bIns="91425" anchor="t" anchorCtr="0">
            <a:noAutofit/>
          </a:bodyPr>
          <a:lstStyle/>
          <a:p>
            <a:pPr marL="0" marR="0" lvl="0" indent="0" algn="just" rtl="0">
              <a:lnSpc>
                <a:spcPct val="115000"/>
              </a:lnSpc>
              <a:spcBef>
                <a:spcPts val="0"/>
              </a:spcBef>
              <a:spcAft>
                <a:spcPts val="0"/>
              </a:spcAft>
              <a:buSzPts val="1018"/>
              <a:buNone/>
            </a:pPr>
            <a:r>
              <a:rPr lang="it" sz="1400">
                <a:latin typeface="Cabin"/>
                <a:ea typeface="Cabin"/>
                <a:cs typeface="Cabin"/>
                <a:sym typeface="Cabin"/>
              </a:rPr>
              <a:t>Gráfica 4: Porcentaje de votaciones acorde al grupo parlamentario de Morena de los demás partidos en la Cámara de Diputados durante la LXV legislatura</a:t>
            </a:r>
            <a:endParaRPr sz="1400">
              <a:latin typeface="Cabin"/>
              <a:ea typeface="Cabin"/>
              <a:cs typeface="Cabin"/>
              <a:sym typeface="Cabin"/>
            </a:endParaRPr>
          </a:p>
        </p:txBody>
      </p:sp>
      <p:pic>
        <p:nvPicPr>
          <p:cNvPr id="111" name="Google Shape;111;p20"/>
          <p:cNvPicPr preferRelativeResize="0"/>
          <p:nvPr/>
        </p:nvPicPr>
        <p:blipFill>
          <a:blip r:embed="rId4">
            <a:alphaModFix/>
          </a:blip>
          <a:stretch>
            <a:fillRect/>
          </a:stretch>
        </p:blipFill>
        <p:spPr>
          <a:xfrm>
            <a:off x="696325" y="1465575"/>
            <a:ext cx="6725846" cy="3308275"/>
          </a:xfrm>
          <a:prstGeom prst="rect">
            <a:avLst/>
          </a:prstGeom>
          <a:noFill/>
          <a:ln>
            <a:noFill/>
          </a:ln>
        </p:spPr>
      </p:pic>
      <p:sp>
        <p:nvSpPr>
          <p:cNvPr id="112" name="Google Shape;112;p20"/>
          <p:cNvSpPr txBox="1"/>
          <p:nvPr/>
        </p:nvSpPr>
        <p:spPr>
          <a:xfrm>
            <a:off x="401525" y="4773825"/>
            <a:ext cx="3735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000">
                <a:solidFill>
                  <a:schemeClr val="dk1"/>
                </a:solidFill>
                <a:latin typeface="Cabin"/>
                <a:ea typeface="Cabin"/>
                <a:cs typeface="Cabin"/>
                <a:sym typeface="Cabin"/>
              </a:rPr>
              <a:t>Elaboración propia con datos  de la Gaceta Parlamentaria</a:t>
            </a:r>
            <a:endParaRPr sz="1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sp>
        <p:nvSpPr>
          <p:cNvPr id="117" name="Google Shape;117;p21"/>
          <p:cNvSpPr txBox="1">
            <a:spLocks noGrp="1"/>
          </p:cNvSpPr>
          <p:nvPr>
            <p:ph type="body" idx="1"/>
          </p:nvPr>
        </p:nvSpPr>
        <p:spPr>
          <a:xfrm>
            <a:off x="432563" y="237750"/>
            <a:ext cx="8520600" cy="442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SzPts val="1018"/>
              <a:buNone/>
            </a:pPr>
            <a:r>
              <a:rPr lang="it" sz="1965" b="1">
                <a:latin typeface="Cabin"/>
                <a:ea typeface="Cabin"/>
                <a:cs typeface="Cabin"/>
                <a:sym typeface="Cabin"/>
              </a:rPr>
              <a:t>Transfuguismo partidista en la legislatura</a:t>
            </a:r>
            <a:endParaRPr sz="1965" b="1">
              <a:latin typeface="Cabin"/>
              <a:ea typeface="Cabin"/>
              <a:cs typeface="Cabin"/>
              <a:sym typeface="Cabin"/>
            </a:endParaRPr>
          </a:p>
        </p:txBody>
      </p:sp>
      <p:sp>
        <p:nvSpPr>
          <p:cNvPr id="118" name="Google Shape;118;p21"/>
          <p:cNvSpPr txBox="1">
            <a:spLocks noGrp="1"/>
          </p:cNvSpPr>
          <p:nvPr>
            <p:ph type="body" idx="1"/>
          </p:nvPr>
        </p:nvSpPr>
        <p:spPr>
          <a:xfrm>
            <a:off x="252275" y="1183200"/>
            <a:ext cx="4570800" cy="442200"/>
          </a:xfrm>
          <a:prstGeom prst="rect">
            <a:avLst/>
          </a:prstGeom>
        </p:spPr>
        <p:txBody>
          <a:bodyPr spcFirstLastPara="1" wrap="square" lIns="91425" tIns="91425" rIns="91425" bIns="91425" anchor="t" anchorCtr="0">
            <a:noAutofit/>
          </a:bodyPr>
          <a:lstStyle/>
          <a:p>
            <a:pPr marL="0" marR="0" lvl="0" indent="0" algn="ctr" rtl="0">
              <a:lnSpc>
                <a:spcPct val="115000"/>
              </a:lnSpc>
              <a:spcBef>
                <a:spcPts val="0"/>
              </a:spcBef>
              <a:spcAft>
                <a:spcPts val="0"/>
              </a:spcAft>
              <a:buSzPts val="1018"/>
              <a:buNone/>
            </a:pPr>
            <a:r>
              <a:rPr lang="it" sz="1400">
                <a:latin typeface="Cabin"/>
                <a:ea typeface="Cabin"/>
                <a:cs typeface="Cabin"/>
                <a:sym typeface="Cabin"/>
              </a:rPr>
              <a:t>Gráfica 5: Transfuguismo parlamentario </a:t>
            </a:r>
            <a:endParaRPr sz="1400">
              <a:latin typeface="Cabin"/>
              <a:ea typeface="Cabin"/>
              <a:cs typeface="Cabin"/>
              <a:sym typeface="Cabin"/>
            </a:endParaRPr>
          </a:p>
          <a:p>
            <a:pPr marL="0" marR="0" lvl="0" indent="0" algn="ctr" rtl="0">
              <a:lnSpc>
                <a:spcPct val="115000"/>
              </a:lnSpc>
              <a:spcBef>
                <a:spcPts val="0"/>
              </a:spcBef>
              <a:spcAft>
                <a:spcPts val="0"/>
              </a:spcAft>
              <a:buSzPts val="1018"/>
              <a:buNone/>
            </a:pPr>
            <a:r>
              <a:rPr lang="it" sz="1400">
                <a:latin typeface="Cabin"/>
                <a:ea typeface="Cabin"/>
                <a:cs typeface="Cabin"/>
                <a:sym typeface="Cabin"/>
              </a:rPr>
              <a:t>en el periodo 2018-2024</a:t>
            </a:r>
            <a:endParaRPr sz="1400">
              <a:latin typeface="Cabin"/>
              <a:ea typeface="Cabin"/>
              <a:cs typeface="Cabin"/>
              <a:sym typeface="Cabin"/>
            </a:endParaRPr>
          </a:p>
        </p:txBody>
      </p:sp>
      <p:sp>
        <p:nvSpPr>
          <p:cNvPr id="119" name="Google Shape;119;p21"/>
          <p:cNvSpPr txBox="1"/>
          <p:nvPr/>
        </p:nvSpPr>
        <p:spPr>
          <a:xfrm>
            <a:off x="401525" y="4773825"/>
            <a:ext cx="3735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000">
                <a:solidFill>
                  <a:schemeClr val="dk1"/>
                </a:solidFill>
                <a:latin typeface="Cabin"/>
                <a:ea typeface="Cabin"/>
                <a:cs typeface="Cabin"/>
                <a:sym typeface="Cabin"/>
              </a:rPr>
              <a:t>Elaboración propia con datos  de la Gaceta Parlamentaria</a:t>
            </a:r>
            <a:endParaRPr sz="1000"/>
          </a:p>
        </p:txBody>
      </p:sp>
      <p:graphicFrame>
        <p:nvGraphicFramePr>
          <p:cNvPr id="120" name="Google Shape;120;p21"/>
          <p:cNvGraphicFramePr/>
          <p:nvPr/>
        </p:nvGraphicFramePr>
        <p:xfrm>
          <a:off x="5500200" y="1809750"/>
          <a:ext cx="3210750" cy="2659137"/>
        </p:xfrm>
        <a:graphic>
          <a:graphicData uri="http://schemas.openxmlformats.org/drawingml/2006/table">
            <a:tbl>
              <a:tblPr>
                <a:noFill/>
                <a:tableStyleId>{1CF17F1F-97AB-4C93-9397-14F97A743C80}</a:tableStyleId>
              </a:tblPr>
              <a:tblGrid>
                <a:gridCol w="1605375">
                  <a:extLst>
                    <a:ext uri="{9D8B030D-6E8A-4147-A177-3AD203B41FA5}">
                      <a16:colId xmlns:a16="http://schemas.microsoft.com/office/drawing/2014/main" val="20000"/>
                    </a:ext>
                  </a:extLst>
                </a:gridCol>
                <a:gridCol w="1605375">
                  <a:extLst>
                    <a:ext uri="{9D8B030D-6E8A-4147-A177-3AD203B41FA5}">
                      <a16:colId xmlns:a16="http://schemas.microsoft.com/office/drawing/2014/main" val="20001"/>
                    </a:ext>
                  </a:extLst>
                </a:gridCol>
              </a:tblGrid>
              <a:tr h="381000">
                <a:tc>
                  <a:txBody>
                    <a:bodyPr/>
                    <a:lstStyle/>
                    <a:p>
                      <a:pPr marL="0" lvl="0" indent="0" algn="just" rtl="0">
                        <a:lnSpc>
                          <a:spcPct val="115000"/>
                        </a:lnSpc>
                        <a:spcBef>
                          <a:spcPts val="0"/>
                        </a:spcBef>
                        <a:spcAft>
                          <a:spcPts val="0"/>
                        </a:spcAft>
                        <a:buClr>
                          <a:schemeClr val="dk1"/>
                        </a:buClr>
                        <a:buSzPts val="1018"/>
                        <a:buFont typeface="Arial"/>
                        <a:buNone/>
                      </a:pPr>
                      <a:r>
                        <a:rPr lang="it" sz="1600">
                          <a:solidFill>
                            <a:schemeClr val="dk2"/>
                          </a:solidFill>
                          <a:latin typeface="Cabin"/>
                          <a:ea typeface="Cabin"/>
                          <a:cs typeface="Cabin"/>
                          <a:sym typeface="Cabin"/>
                        </a:rPr>
                        <a:t>Partido</a:t>
                      </a:r>
                      <a:endParaRPr sz="1600"/>
                    </a:p>
                  </a:txBody>
                  <a:tcPr marL="91425" marR="91425" marT="91425" marB="91425"/>
                </a:tc>
                <a:tc>
                  <a:txBody>
                    <a:bodyPr/>
                    <a:lstStyle/>
                    <a:p>
                      <a:pPr marL="0" lvl="0" indent="0" algn="just" rtl="0">
                        <a:lnSpc>
                          <a:spcPct val="115000"/>
                        </a:lnSpc>
                        <a:spcBef>
                          <a:spcPts val="0"/>
                        </a:spcBef>
                        <a:spcAft>
                          <a:spcPts val="0"/>
                        </a:spcAft>
                        <a:buClr>
                          <a:schemeClr val="dk1"/>
                        </a:buClr>
                        <a:buSzPts val="1018"/>
                        <a:buFont typeface="Arial"/>
                        <a:buNone/>
                      </a:pPr>
                      <a:r>
                        <a:rPr lang="it" sz="1600">
                          <a:solidFill>
                            <a:schemeClr val="dk2"/>
                          </a:solidFill>
                          <a:latin typeface="Cabin"/>
                          <a:ea typeface="Cabin"/>
                          <a:cs typeface="Cabin"/>
                          <a:sym typeface="Cabin"/>
                        </a:rPr>
                        <a:t>Saldo</a:t>
                      </a:r>
                      <a:endParaRPr sz="1600"/>
                    </a:p>
                  </a:txBody>
                  <a:tcPr marL="91425" marR="91425" marT="91425" marB="91425"/>
                </a:tc>
                <a:extLst>
                  <a:ext uri="{0D108BD9-81ED-4DB2-BD59-A6C34878D82A}">
                    <a16:rowId xmlns:a16="http://schemas.microsoft.com/office/drawing/2014/main" val="10000"/>
                  </a:ext>
                </a:extLst>
              </a:tr>
              <a:tr h="381000">
                <a:tc>
                  <a:txBody>
                    <a:bodyPr/>
                    <a:lstStyle/>
                    <a:p>
                      <a:pPr marL="0" marR="0" lvl="0" indent="0" algn="just" rtl="0">
                        <a:lnSpc>
                          <a:spcPct val="115000"/>
                        </a:lnSpc>
                        <a:spcBef>
                          <a:spcPts val="0"/>
                        </a:spcBef>
                        <a:spcAft>
                          <a:spcPts val="0"/>
                        </a:spcAft>
                        <a:buNone/>
                      </a:pPr>
                      <a:r>
                        <a:rPr lang="it" sz="1600">
                          <a:solidFill>
                            <a:schemeClr val="dk2"/>
                          </a:solidFill>
                          <a:latin typeface="Cabin"/>
                          <a:ea typeface="Cabin"/>
                          <a:cs typeface="Cabin"/>
                          <a:sym typeface="Cabin"/>
                        </a:rPr>
                        <a:t>MC</a:t>
                      </a:r>
                      <a:endParaRPr sz="1600">
                        <a:solidFill>
                          <a:schemeClr val="dk2"/>
                        </a:solidFill>
                        <a:latin typeface="Cabin"/>
                        <a:ea typeface="Cabin"/>
                        <a:cs typeface="Cabin"/>
                        <a:sym typeface="Cabin"/>
                      </a:endParaRPr>
                    </a:p>
                  </a:txBody>
                  <a:tcPr marL="91425" marR="91425" marT="91425" marB="91425"/>
                </a:tc>
                <a:tc>
                  <a:txBody>
                    <a:bodyPr/>
                    <a:lstStyle/>
                    <a:p>
                      <a:pPr marL="0" marR="0" lvl="0" indent="0" algn="just" rtl="0">
                        <a:lnSpc>
                          <a:spcPct val="115000"/>
                        </a:lnSpc>
                        <a:spcBef>
                          <a:spcPts val="0"/>
                        </a:spcBef>
                        <a:spcAft>
                          <a:spcPts val="0"/>
                        </a:spcAft>
                        <a:buNone/>
                      </a:pPr>
                      <a:r>
                        <a:rPr lang="it" sz="1600">
                          <a:solidFill>
                            <a:schemeClr val="dk2"/>
                          </a:solidFill>
                          <a:latin typeface="Cabin"/>
                          <a:ea typeface="Cabin"/>
                          <a:cs typeface="Cabin"/>
                          <a:sym typeface="Cabin"/>
                        </a:rPr>
                        <a:t>+4</a:t>
                      </a:r>
                      <a:endParaRPr sz="1600">
                        <a:solidFill>
                          <a:schemeClr val="dk2"/>
                        </a:solidFill>
                        <a:latin typeface="Cabin"/>
                        <a:ea typeface="Cabin"/>
                        <a:cs typeface="Cabin"/>
                        <a:sym typeface="Cabin"/>
                      </a:endParaRPr>
                    </a:p>
                  </a:txBody>
                  <a:tcPr marL="91425" marR="91425" marT="91425" marB="91425"/>
                </a:tc>
                <a:extLst>
                  <a:ext uri="{0D108BD9-81ED-4DB2-BD59-A6C34878D82A}">
                    <a16:rowId xmlns:a16="http://schemas.microsoft.com/office/drawing/2014/main" val="10001"/>
                  </a:ext>
                </a:extLst>
              </a:tr>
              <a:tr h="381000">
                <a:tc>
                  <a:txBody>
                    <a:bodyPr/>
                    <a:lstStyle/>
                    <a:p>
                      <a:pPr marL="0" marR="0" lvl="0" indent="0" algn="just" rtl="0">
                        <a:lnSpc>
                          <a:spcPct val="115000"/>
                        </a:lnSpc>
                        <a:spcBef>
                          <a:spcPts val="0"/>
                        </a:spcBef>
                        <a:spcAft>
                          <a:spcPts val="0"/>
                        </a:spcAft>
                        <a:buNone/>
                      </a:pPr>
                      <a:r>
                        <a:rPr lang="it" sz="1600">
                          <a:solidFill>
                            <a:schemeClr val="dk2"/>
                          </a:solidFill>
                          <a:latin typeface="Cabin"/>
                          <a:ea typeface="Cabin"/>
                          <a:cs typeface="Cabin"/>
                          <a:sym typeface="Cabin"/>
                        </a:rPr>
                        <a:t>MORENA</a:t>
                      </a:r>
                      <a:endParaRPr sz="1600">
                        <a:solidFill>
                          <a:schemeClr val="dk2"/>
                        </a:solidFill>
                        <a:latin typeface="Cabin"/>
                        <a:ea typeface="Cabin"/>
                        <a:cs typeface="Cabin"/>
                        <a:sym typeface="Cabin"/>
                      </a:endParaRPr>
                    </a:p>
                  </a:txBody>
                  <a:tcPr marL="91425" marR="91425" marT="91425" marB="91425"/>
                </a:tc>
                <a:tc>
                  <a:txBody>
                    <a:bodyPr/>
                    <a:lstStyle/>
                    <a:p>
                      <a:pPr marL="0" marR="0" lvl="0" indent="0" algn="just" rtl="0">
                        <a:lnSpc>
                          <a:spcPct val="115000"/>
                        </a:lnSpc>
                        <a:spcBef>
                          <a:spcPts val="0"/>
                        </a:spcBef>
                        <a:spcAft>
                          <a:spcPts val="0"/>
                        </a:spcAft>
                        <a:buNone/>
                      </a:pPr>
                      <a:r>
                        <a:rPr lang="it" sz="1600">
                          <a:solidFill>
                            <a:schemeClr val="dk2"/>
                          </a:solidFill>
                          <a:latin typeface="Cabin"/>
                          <a:ea typeface="Cabin"/>
                          <a:cs typeface="Cabin"/>
                          <a:sym typeface="Cabin"/>
                        </a:rPr>
                        <a:t>+1</a:t>
                      </a:r>
                      <a:endParaRPr sz="1600">
                        <a:solidFill>
                          <a:schemeClr val="dk2"/>
                        </a:solidFill>
                        <a:latin typeface="Cabin"/>
                        <a:ea typeface="Cabin"/>
                        <a:cs typeface="Cabin"/>
                        <a:sym typeface="Cabin"/>
                      </a:endParaRPr>
                    </a:p>
                  </a:txBody>
                  <a:tcPr marL="91425" marR="91425" marT="91425" marB="91425"/>
                </a:tc>
                <a:extLst>
                  <a:ext uri="{0D108BD9-81ED-4DB2-BD59-A6C34878D82A}">
                    <a16:rowId xmlns:a16="http://schemas.microsoft.com/office/drawing/2014/main" val="10002"/>
                  </a:ext>
                </a:extLst>
              </a:tr>
              <a:tr h="381000">
                <a:tc>
                  <a:txBody>
                    <a:bodyPr/>
                    <a:lstStyle/>
                    <a:p>
                      <a:pPr marL="0" marR="0" lvl="0" indent="0" algn="just" rtl="0">
                        <a:lnSpc>
                          <a:spcPct val="115000"/>
                        </a:lnSpc>
                        <a:spcBef>
                          <a:spcPts val="0"/>
                        </a:spcBef>
                        <a:spcAft>
                          <a:spcPts val="0"/>
                        </a:spcAft>
                        <a:buNone/>
                      </a:pPr>
                      <a:r>
                        <a:rPr lang="it" sz="1600">
                          <a:solidFill>
                            <a:schemeClr val="dk2"/>
                          </a:solidFill>
                          <a:latin typeface="Cabin"/>
                          <a:ea typeface="Cabin"/>
                          <a:cs typeface="Cabin"/>
                          <a:sym typeface="Cabin"/>
                        </a:rPr>
                        <a:t>PT</a:t>
                      </a:r>
                      <a:endParaRPr sz="1600">
                        <a:solidFill>
                          <a:schemeClr val="dk2"/>
                        </a:solidFill>
                        <a:latin typeface="Cabin"/>
                        <a:ea typeface="Cabin"/>
                        <a:cs typeface="Cabin"/>
                        <a:sym typeface="Cabin"/>
                      </a:endParaRP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just" rtl="0">
                        <a:lnSpc>
                          <a:spcPct val="115000"/>
                        </a:lnSpc>
                        <a:spcBef>
                          <a:spcPts val="0"/>
                        </a:spcBef>
                        <a:spcAft>
                          <a:spcPts val="0"/>
                        </a:spcAft>
                        <a:buNone/>
                      </a:pPr>
                      <a:r>
                        <a:rPr lang="it" sz="1600">
                          <a:solidFill>
                            <a:schemeClr val="dk2"/>
                          </a:solidFill>
                          <a:latin typeface="Cabin"/>
                          <a:ea typeface="Cabin"/>
                          <a:cs typeface="Cabin"/>
                          <a:sym typeface="Cabin"/>
                        </a:rPr>
                        <a:t>-1</a:t>
                      </a:r>
                      <a:endParaRPr sz="1600">
                        <a:solidFill>
                          <a:schemeClr val="dk2"/>
                        </a:solidFill>
                        <a:latin typeface="Cabin"/>
                        <a:ea typeface="Cabin"/>
                        <a:cs typeface="Cabin"/>
                        <a:sym typeface="Cabin"/>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marR="0" lvl="0" indent="0" algn="just" rtl="0">
                        <a:lnSpc>
                          <a:spcPct val="115000"/>
                        </a:lnSpc>
                        <a:spcBef>
                          <a:spcPts val="0"/>
                        </a:spcBef>
                        <a:spcAft>
                          <a:spcPts val="0"/>
                        </a:spcAft>
                        <a:buNone/>
                      </a:pPr>
                      <a:r>
                        <a:rPr lang="it" sz="1600">
                          <a:solidFill>
                            <a:schemeClr val="dk2"/>
                          </a:solidFill>
                          <a:latin typeface="Cabin"/>
                          <a:ea typeface="Cabin"/>
                          <a:cs typeface="Cabin"/>
                          <a:sym typeface="Cabin"/>
                        </a:rPr>
                        <a:t>PRI</a:t>
                      </a:r>
                      <a:endParaRPr sz="1600">
                        <a:solidFill>
                          <a:schemeClr val="dk2"/>
                        </a:solidFill>
                        <a:latin typeface="Cabin"/>
                        <a:ea typeface="Cabin"/>
                        <a:cs typeface="Cabin"/>
                        <a:sym typeface="Cabi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just" rtl="0">
                        <a:lnSpc>
                          <a:spcPct val="115000"/>
                        </a:lnSpc>
                        <a:spcBef>
                          <a:spcPts val="0"/>
                        </a:spcBef>
                        <a:spcAft>
                          <a:spcPts val="0"/>
                        </a:spcAft>
                        <a:buNone/>
                      </a:pPr>
                      <a:r>
                        <a:rPr lang="it" sz="1600">
                          <a:solidFill>
                            <a:schemeClr val="dk2"/>
                          </a:solidFill>
                          <a:latin typeface="Cabin"/>
                          <a:ea typeface="Cabin"/>
                          <a:cs typeface="Cabin"/>
                          <a:sym typeface="Cabin"/>
                        </a:rPr>
                        <a:t>-2</a:t>
                      </a:r>
                      <a:endParaRPr sz="1600">
                        <a:solidFill>
                          <a:schemeClr val="dk2"/>
                        </a:solidFill>
                        <a:latin typeface="Cabin"/>
                        <a:ea typeface="Cabin"/>
                        <a:cs typeface="Cabin"/>
                        <a:sym typeface="Cabi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marR="0" lvl="0" indent="0" algn="just" rtl="0">
                        <a:lnSpc>
                          <a:spcPct val="115000"/>
                        </a:lnSpc>
                        <a:spcBef>
                          <a:spcPts val="0"/>
                        </a:spcBef>
                        <a:spcAft>
                          <a:spcPts val="0"/>
                        </a:spcAft>
                        <a:buNone/>
                      </a:pPr>
                      <a:r>
                        <a:rPr lang="it" sz="1600">
                          <a:solidFill>
                            <a:schemeClr val="dk2"/>
                          </a:solidFill>
                          <a:latin typeface="Cabin"/>
                          <a:ea typeface="Cabin"/>
                          <a:cs typeface="Cabin"/>
                          <a:sym typeface="Cabin"/>
                        </a:rPr>
                        <a:t>PVEM</a:t>
                      </a:r>
                      <a:endParaRPr sz="1600">
                        <a:solidFill>
                          <a:schemeClr val="dk2"/>
                        </a:solidFill>
                        <a:latin typeface="Cabin"/>
                        <a:ea typeface="Cabin"/>
                        <a:cs typeface="Cabin"/>
                        <a:sym typeface="Cabi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just" rtl="0">
                        <a:lnSpc>
                          <a:spcPct val="115000"/>
                        </a:lnSpc>
                        <a:spcBef>
                          <a:spcPts val="0"/>
                        </a:spcBef>
                        <a:spcAft>
                          <a:spcPts val="0"/>
                        </a:spcAft>
                        <a:buNone/>
                      </a:pPr>
                      <a:r>
                        <a:rPr lang="it" sz="1600">
                          <a:solidFill>
                            <a:schemeClr val="dk2"/>
                          </a:solidFill>
                          <a:latin typeface="Cabin"/>
                          <a:ea typeface="Cabin"/>
                          <a:cs typeface="Cabin"/>
                          <a:sym typeface="Cabin"/>
                        </a:rPr>
                        <a:t>-2</a:t>
                      </a:r>
                      <a:endParaRPr sz="1600">
                        <a:solidFill>
                          <a:schemeClr val="dk2"/>
                        </a:solidFill>
                        <a:latin typeface="Cabin"/>
                        <a:ea typeface="Cabin"/>
                        <a:cs typeface="Cabin"/>
                        <a:sym typeface="Cabi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21" name="Google Shape;121;p21"/>
          <p:cNvSpPr txBox="1">
            <a:spLocks noGrp="1"/>
          </p:cNvSpPr>
          <p:nvPr>
            <p:ph type="body" idx="1"/>
          </p:nvPr>
        </p:nvSpPr>
        <p:spPr>
          <a:xfrm>
            <a:off x="5338225" y="1183200"/>
            <a:ext cx="3546000" cy="442200"/>
          </a:xfrm>
          <a:prstGeom prst="rect">
            <a:avLst/>
          </a:prstGeom>
        </p:spPr>
        <p:txBody>
          <a:bodyPr spcFirstLastPara="1" wrap="square" lIns="91425" tIns="91425" rIns="91425" bIns="91425" anchor="t" anchorCtr="0">
            <a:noAutofit/>
          </a:bodyPr>
          <a:lstStyle/>
          <a:p>
            <a:pPr marL="0" marR="0" lvl="0" indent="0" algn="ctr" rtl="0">
              <a:lnSpc>
                <a:spcPct val="115000"/>
              </a:lnSpc>
              <a:spcBef>
                <a:spcPts val="0"/>
              </a:spcBef>
              <a:spcAft>
                <a:spcPts val="0"/>
              </a:spcAft>
              <a:buSzPts val="1018"/>
              <a:buNone/>
            </a:pPr>
            <a:r>
              <a:rPr lang="it" sz="1400">
                <a:latin typeface="Cabin"/>
                <a:ea typeface="Cabin"/>
                <a:cs typeface="Cabin"/>
                <a:sym typeface="Cabin"/>
              </a:rPr>
              <a:t>Tabla 1: Cambios de partido </a:t>
            </a:r>
            <a:endParaRPr sz="1400">
              <a:latin typeface="Cabin"/>
              <a:ea typeface="Cabin"/>
              <a:cs typeface="Cabin"/>
              <a:sym typeface="Cabin"/>
            </a:endParaRPr>
          </a:p>
          <a:p>
            <a:pPr marL="0" marR="0" lvl="0" indent="0" algn="ctr" rtl="0">
              <a:lnSpc>
                <a:spcPct val="115000"/>
              </a:lnSpc>
              <a:spcBef>
                <a:spcPts val="0"/>
              </a:spcBef>
              <a:spcAft>
                <a:spcPts val="0"/>
              </a:spcAft>
              <a:buSzPts val="1018"/>
              <a:buNone/>
            </a:pPr>
            <a:r>
              <a:rPr lang="it" sz="1400">
                <a:latin typeface="Cabin"/>
                <a:ea typeface="Cabin"/>
                <a:cs typeface="Cabin"/>
                <a:sym typeface="Cabin"/>
              </a:rPr>
              <a:t>en la LXV Legislatura</a:t>
            </a:r>
            <a:endParaRPr sz="1400">
              <a:latin typeface="Cabin"/>
              <a:ea typeface="Cabin"/>
              <a:cs typeface="Cabin"/>
              <a:sym typeface="Cabin"/>
            </a:endParaRPr>
          </a:p>
        </p:txBody>
      </p:sp>
      <p:pic>
        <p:nvPicPr>
          <p:cNvPr id="122" name="Google Shape;122;p21"/>
          <p:cNvPicPr preferRelativeResize="0"/>
          <p:nvPr/>
        </p:nvPicPr>
        <p:blipFill>
          <a:blip r:embed="rId4">
            <a:alphaModFix/>
          </a:blip>
          <a:stretch>
            <a:fillRect/>
          </a:stretch>
        </p:blipFill>
        <p:spPr>
          <a:xfrm>
            <a:off x="152400" y="1755749"/>
            <a:ext cx="4847949" cy="22553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TotalTime>
  <Words>1649</Words>
  <Application>Microsoft Macintosh PowerPoint</Application>
  <PresentationFormat>Presentación en pantalla (16:9)</PresentationFormat>
  <Paragraphs>132</Paragraphs>
  <Slides>26</Slides>
  <Notes>26</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26</vt:i4>
      </vt:variant>
    </vt:vector>
  </HeadingPairs>
  <TitlesOfParts>
    <vt:vector size="30" baseType="lpstr">
      <vt:lpstr>Arial</vt:lpstr>
      <vt:lpstr>Cabin</vt:lpstr>
      <vt:lpstr>Montserrat</vt:lpstr>
      <vt:lpstr>Simple Light</vt:lpstr>
      <vt:lpstr>Presentación de PowerPoint</vt:lpstr>
      <vt:lpstr>Línea de investigación: Partidos Políticos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Línea de investigación: Institutos y justicia electoral</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Microsoft Office User</cp:lastModifiedBy>
  <cp:revision>5</cp:revision>
  <dcterms:modified xsi:type="dcterms:W3CDTF">2023-05-09T05:22:56Z</dcterms:modified>
</cp:coreProperties>
</file>