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2" r:id="rId5"/>
    <p:sldId id="261" r:id="rId6"/>
    <p:sldId id="264" r:id="rId7"/>
    <p:sldId id="263" r:id="rId8"/>
    <p:sldId id="266" r:id="rId9"/>
    <p:sldId id="265" r:id="rId10"/>
    <p:sldId id="267" r:id="rId11"/>
    <p:sldId id="268" r:id="rId12"/>
    <p:sldId id="269" r:id="rId13"/>
    <p:sldId id="270" r:id="rId14"/>
  </p:sldIdLst>
  <p:sldSz cx="12190413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24" d="100"/>
          <a:sy n="24" d="100"/>
        </p:scale>
        <p:origin x="-2256" y="-10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ticosLac02\Downloads\Gr&#225;ficos%20N-D-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ticosLac02\Downloads\Gr&#225;ficos%20N-D-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ticosLac02\Downloads\Gr&#225;ficos%20N-D-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ticosLac02\Downloads\Gr&#225;ficos%20N-D-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ticosLac02\Downloads\Gr&#225;ficos%20N-D-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ticosLac02\Downloads\Gr&#225;ficos%20N-D-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ticosLac02\Downloads\Gr&#225;ficos%20N-D-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ticosLac02\Downloads\Gr&#225;ficos%20N-D-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liticosLac02\Downloads\Gr&#225;ficos%20N-D-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'Primeras Planas '!$A$33</c:f>
              <c:strCache>
                <c:ptCount val="1"/>
                <c:pt idx="0">
                  <c:v>Informador </c:v>
                </c:pt>
              </c:strCache>
            </c:strRef>
          </c:tx>
          <c:spPr>
            <a:solidFill>
              <a:srgbClr val="00B0F0"/>
            </a:solidFill>
          </c:spPr>
          <c:dLbls>
            <c:dLblPos val="outEnd"/>
            <c:showVal val="1"/>
          </c:dLbls>
          <c:cat>
            <c:strRef>
              <c:f>'Primeras Planas '!$B$32:$F$32</c:f>
              <c:strCache>
                <c:ptCount val="5"/>
                <c:pt idx="0">
                  <c:v>Política </c:v>
                </c:pt>
                <c:pt idx="1">
                  <c:v>Seguridad </c:v>
                </c:pt>
                <c:pt idx="2">
                  <c:v>Economía </c:v>
                </c:pt>
                <c:pt idx="3">
                  <c:v>Salud </c:v>
                </c:pt>
                <c:pt idx="4">
                  <c:v>Cultura </c:v>
                </c:pt>
              </c:strCache>
            </c:strRef>
          </c:cat>
          <c:val>
            <c:numRef>
              <c:f>'Primeras Planas '!$B$33:$F$33</c:f>
              <c:numCache>
                <c:formatCode>General</c:formatCode>
                <c:ptCount val="5"/>
                <c:pt idx="0">
                  <c:v>117</c:v>
                </c:pt>
                <c:pt idx="1">
                  <c:v>112</c:v>
                </c:pt>
                <c:pt idx="2">
                  <c:v>59</c:v>
                </c:pt>
                <c:pt idx="3">
                  <c:v>30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'Primeras Planas '!$A$34</c:f>
              <c:strCache>
                <c:ptCount val="1"/>
                <c:pt idx="0">
                  <c:v>Milenio </c:v>
                </c:pt>
              </c:strCache>
            </c:strRef>
          </c:tx>
          <c:spPr>
            <a:solidFill>
              <a:srgbClr val="7030A0"/>
            </a:solidFill>
          </c:spPr>
          <c:dLbls>
            <c:dLblPos val="outEnd"/>
            <c:showVal val="1"/>
          </c:dLbls>
          <c:cat>
            <c:strRef>
              <c:f>'Primeras Planas '!$B$32:$F$32</c:f>
              <c:strCache>
                <c:ptCount val="5"/>
                <c:pt idx="0">
                  <c:v>Política </c:v>
                </c:pt>
                <c:pt idx="1">
                  <c:v>Seguridad </c:v>
                </c:pt>
                <c:pt idx="2">
                  <c:v>Economía </c:v>
                </c:pt>
                <c:pt idx="3">
                  <c:v>Salud </c:v>
                </c:pt>
                <c:pt idx="4">
                  <c:v>Cultura </c:v>
                </c:pt>
              </c:strCache>
            </c:strRef>
          </c:cat>
          <c:val>
            <c:numRef>
              <c:f>'Primeras Planas '!$B$34:$F$34</c:f>
              <c:numCache>
                <c:formatCode>General</c:formatCode>
                <c:ptCount val="5"/>
                <c:pt idx="0">
                  <c:v>212</c:v>
                </c:pt>
                <c:pt idx="1">
                  <c:v>135</c:v>
                </c:pt>
                <c:pt idx="2">
                  <c:v>30</c:v>
                </c:pt>
                <c:pt idx="3">
                  <c:v>43</c:v>
                </c:pt>
                <c:pt idx="4">
                  <c:v>49</c:v>
                </c:pt>
              </c:numCache>
            </c:numRef>
          </c:val>
        </c:ser>
        <c:ser>
          <c:idx val="2"/>
          <c:order val="2"/>
          <c:tx>
            <c:strRef>
              <c:f>'Primeras Planas '!$A$35</c:f>
              <c:strCache>
                <c:ptCount val="1"/>
                <c:pt idx="0">
                  <c:v>Diario NTR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'Primeras Planas '!$B$32:$F$32</c:f>
              <c:strCache>
                <c:ptCount val="5"/>
                <c:pt idx="0">
                  <c:v>Política </c:v>
                </c:pt>
                <c:pt idx="1">
                  <c:v>Seguridad </c:v>
                </c:pt>
                <c:pt idx="2">
                  <c:v>Economía </c:v>
                </c:pt>
                <c:pt idx="3">
                  <c:v>Salud </c:v>
                </c:pt>
                <c:pt idx="4">
                  <c:v>Cultura </c:v>
                </c:pt>
              </c:strCache>
            </c:strRef>
          </c:cat>
          <c:val>
            <c:numRef>
              <c:f>'Primeras Planas '!$B$35:$F$35</c:f>
              <c:numCache>
                <c:formatCode>General</c:formatCode>
                <c:ptCount val="5"/>
                <c:pt idx="0">
                  <c:v>190</c:v>
                </c:pt>
                <c:pt idx="1">
                  <c:v>111</c:v>
                </c:pt>
                <c:pt idx="2">
                  <c:v>55</c:v>
                </c:pt>
                <c:pt idx="3">
                  <c:v>46</c:v>
                </c:pt>
                <c:pt idx="4">
                  <c:v>11</c:v>
                </c:pt>
              </c:numCache>
            </c:numRef>
          </c:val>
        </c:ser>
        <c:ser>
          <c:idx val="3"/>
          <c:order val="3"/>
          <c:tx>
            <c:strRef>
              <c:f>'Primeras Planas '!$A$36</c:f>
              <c:strCache>
                <c:ptCount val="1"/>
                <c:pt idx="0">
                  <c:v>Mural 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'Primeras Planas '!$B$32:$F$32</c:f>
              <c:strCache>
                <c:ptCount val="5"/>
                <c:pt idx="0">
                  <c:v>Política </c:v>
                </c:pt>
                <c:pt idx="1">
                  <c:v>Seguridad </c:v>
                </c:pt>
                <c:pt idx="2">
                  <c:v>Economía </c:v>
                </c:pt>
                <c:pt idx="3">
                  <c:v>Salud </c:v>
                </c:pt>
                <c:pt idx="4">
                  <c:v>Cultura </c:v>
                </c:pt>
              </c:strCache>
            </c:strRef>
          </c:cat>
          <c:val>
            <c:numRef>
              <c:f>'Primeras Planas '!$B$36:$F$36</c:f>
              <c:numCache>
                <c:formatCode>General</c:formatCode>
                <c:ptCount val="5"/>
                <c:pt idx="0">
                  <c:v>194</c:v>
                </c:pt>
                <c:pt idx="1">
                  <c:v>107</c:v>
                </c:pt>
                <c:pt idx="2">
                  <c:v>51</c:v>
                </c:pt>
                <c:pt idx="3">
                  <c:v>30</c:v>
                </c:pt>
                <c:pt idx="4">
                  <c:v>43</c:v>
                </c:pt>
              </c:numCache>
            </c:numRef>
          </c:val>
        </c:ser>
        <c:ser>
          <c:idx val="4"/>
          <c:order val="4"/>
          <c:tx>
            <c:strRef>
              <c:f>'Primeras Planas '!$A$37</c:f>
              <c:strCache>
                <c:ptCount val="1"/>
                <c:pt idx="0">
                  <c:v>Occidental </c:v>
                </c:pt>
              </c:strCache>
            </c:strRef>
          </c:tx>
          <c:spPr>
            <a:solidFill>
              <a:srgbClr val="FFCC00"/>
            </a:solidFill>
          </c:spPr>
          <c:dLbls>
            <c:dLblPos val="outEnd"/>
            <c:showVal val="1"/>
          </c:dLbls>
          <c:cat>
            <c:strRef>
              <c:f>'Primeras Planas '!$B$32:$F$32</c:f>
              <c:strCache>
                <c:ptCount val="5"/>
                <c:pt idx="0">
                  <c:v>Política </c:v>
                </c:pt>
                <c:pt idx="1">
                  <c:v>Seguridad </c:v>
                </c:pt>
                <c:pt idx="2">
                  <c:v>Economía </c:v>
                </c:pt>
                <c:pt idx="3">
                  <c:v>Salud </c:v>
                </c:pt>
                <c:pt idx="4">
                  <c:v>Cultura </c:v>
                </c:pt>
              </c:strCache>
            </c:strRef>
          </c:cat>
          <c:val>
            <c:numRef>
              <c:f>'Primeras Planas '!$B$37:$F$37</c:f>
              <c:numCache>
                <c:formatCode>General</c:formatCode>
                <c:ptCount val="5"/>
                <c:pt idx="0">
                  <c:v>79</c:v>
                </c:pt>
                <c:pt idx="1">
                  <c:v>73</c:v>
                </c:pt>
                <c:pt idx="2">
                  <c:v>45</c:v>
                </c:pt>
                <c:pt idx="3">
                  <c:v>40</c:v>
                </c:pt>
                <c:pt idx="4">
                  <c:v>2</c:v>
                </c:pt>
              </c:numCache>
            </c:numRef>
          </c:val>
        </c:ser>
        <c:dLbls>
          <c:dLblPos val="outEnd"/>
          <c:showVal val="1"/>
        </c:dLbls>
        <c:axId val="87703936"/>
        <c:axId val="87746816"/>
      </c:barChart>
      <c:catAx>
        <c:axId val="87703936"/>
        <c:scaling>
          <c:orientation val="minMax"/>
        </c:scaling>
        <c:axPos val="b"/>
        <c:tickLblPos val="nextTo"/>
        <c:crossAx val="87746816"/>
        <c:crosses val="autoZero"/>
        <c:auto val="1"/>
        <c:lblAlgn val="ctr"/>
        <c:lblOffset val="100"/>
      </c:catAx>
      <c:valAx>
        <c:axId val="87746816"/>
        <c:scaling>
          <c:orientation val="minMax"/>
        </c:scaling>
        <c:axPos val="l"/>
        <c:majorGridlines/>
        <c:numFmt formatCode="General" sourceLinked="1"/>
        <c:tickLblPos val="nextTo"/>
        <c:crossAx val="8770393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'Primeras Planas '!$I$33</c:f>
              <c:strCache>
                <c:ptCount val="1"/>
                <c:pt idx="0">
                  <c:v>Informador </c:v>
                </c:pt>
              </c:strCache>
            </c:strRef>
          </c:tx>
          <c:spPr>
            <a:solidFill>
              <a:srgbClr val="00B0F0"/>
            </a:solidFill>
          </c:spPr>
          <c:dLbls>
            <c:dLblPos val="outEnd"/>
            <c:showVal val="1"/>
          </c:dLbls>
          <c:cat>
            <c:strRef>
              <c:f>'Primeras Planas '!$J$32:$K$32</c:f>
              <c:strCache>
                <c:ptCount val="2"/>
                <c:pt idx="0">
                  <c:v>Local</c:v>
                </c:pt>
                <c:pt idx="1">
                  <c:v>Nacional </c:v>
                </c:pt>
              </c:strCache>
            </c:strRef>
          </c:cat>
          <c:val>
            <c:numRef>
              <c:f>'Primeras Planas '!$J$33:$K$33</c:f>
              <c:numCache>
                <c:formatCode>General</c:formatCode>
                <c:ptCount val="2"/>
                <c:pt idx="0">
                  <c:v>209</c:v>
                </c:pt>
                <c:pt idx="1">
                  <c:v>120</c:v>
                </c:pt>
              </c:numCache>
            </c:numRef>
          </c:val>
        </c:ser>
        <c:ser>
          <c:idx val="1"/>
          <c:order val="1"/>
          <c:tx>
            <c:strRef>
              <c:f>'Primeras Planas '!$I$34</c:f>
              <c:strCache>
                <c:ptCount val="1"/>
                <c:pt idx="0">
                  <c:v>Milenio </c:v>
                </c:pt>
              </c:strCache>
            </c:strRef>
          </c:tx>
          <c:spPr>
            <a:solidFill>
              <a:srgbClr val="7030A0"/>
            </a:solidFill>
          </c:spPr>
          <c:dLbls>
            <c:dLblPos val="outEnd"/>
            <c:showVal val="1"/>
          </c:dLbls>
          <c:cat>
            <c:strRef>
              <c:f>'Primeras Planas '!$J$32:$K$32</c:f>
              <c:strCache>
                <c:ptCount val="2"/>
                <c:pt idx="0">
                  <c:v>Local</c:v>
                </c:pt>
                <c:pt idx="1">
                  <c:v>Nacional </c:v>
                </c:pt>
              </c:strCache>
            </c:strRef>
          </c:cat>
          <c:val>
            <c:numRef>
              <c:f>'Primeras Planas '!$J$34:$K$34</c:f>
              <c:numCache>
                <c:formatCode>General</c:formatCode>
                <c:ptCount val="2"/>
                <c:pt idx="0">
                  <c:v>238</c:v>
                </c:pt>
                <c:pt idx="1">
                  <c:v>229</c:v>
                </c:pt>
              </c:numCache>
            </c:numRef>
          </c:val>
        </c:ser>
        <c:ser>
          <c:idx val="2"/>
          <c:order val="2"/>
          <c:tx>
            <c:strRef>
              <c:f>'Primeras Planas '!$I$35</c:f>
              <c:strCache>
                <c:ptCount val="1"/>
                <c:pt idx="0">
                  <c:v>Diario NTR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'Primeras Planas '!$J$32:$K$32</c:f>
              <c:strCache>
                <c:ptCount val="2"/>
                <c:pt idx="0">
                  <c:v>Local</c:v>
                </c:pt>
                <c:pt idx="1">
                  <c:v>Nacional </c:v>
                </c:pt>
              </c:strCache>
            </c:strRef>
          </c:cat>
          <c:val>
            <c:numRef>
              <c:f>'Primeras Planas '!$J$35:$K$35</c:f>
              <c:numCache>
                <c:formatCode>General</c:formatCode>
                <c:ptCount val="2"/>
                <c:pt idx="0">
                  <c:v>253</c:v>
                </c:pt>
                <c:pt idx="1">
                  <c:v>170</c:v>
                </c:pt>
              </c:numCache>
            </c:numRef>
          </c:val>
        </c:ser>
        <c:ser>
          <c:idx val="3"/>
          <c:order val="3"/>
          <c:tx>
            <c:strRef>
              <c:f>'Primeras Planas '!$I$36</c:f>
              <c:strCache>
                <c:ptCount val="1"/>
                <c:pt idx="0">
                  <c:v>Mural 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'Primeras Planas '!$J$32:$K$32</c:f>
              <c:strCache>
                <c:ptCount val="2"/>
                <c:pt idx="0">
                  <c:v>Local</c:v>
                </c:pt>
                <c:pt idx="1">
                  <c:v>Nacional </c:v>
                </c:pt>
              </c:strCache>
            </c:strRef>
          </c:cat>
          <c:val>
            <c:numRef>
              <c:f>'Primeras Planas '!$J$36:$K$36</c:f>
              <c:numCache>
                <c:formatCode>General</c:formatCode>
                <c:ptCount val="2"/>
                <c:pt idx="0">
                  <c:v>148</c:v>
                </c:pt>
                <c:pt idx="1">
                  <c:v>511</c:v>
                </c:pt>
              </c:numCache>
            </c:numRef>
          </c:val>
        </c:ser>
        <c:ser>
          <c:idx val="4"/>
          <c:order val="4"/>
          <c:tx>
            <c:strRef>
              <c:f>'Primeras Planas '!$I$37</c:f>
              <c:strCache>
                <c:ptCount val="1"/>
                <c:pt idx="0">
                  <c:v>Occidental </c:v>
                </c:pt>
              </c:strCache>
            </c:strRef>
          </c:tx>
          <c:spPr>
            <a:solidFill>
              <a:srgbClr val="FFCC00"/>
            </a:solidFill>
          </c:spPr>
          <c:dLbls>
            <c:dLblPos val="outEnd"/>
            <c:showVal val="1"/>
          </c:dLbls>
          <c:cat>
            <c:strRef>
              <c:f>'Primeras Planas '!$J$32:$K$32</c:f>
              <c:strCache>
                <c:ptCount val="2"/>
                <c:pt idx="0">
                  <c:v>Local</c:v>
                </c:pt>
                <c:pt idx="1">
                  <c:v>Nacional </c:v>
                </c:pt>
              </c:strCache>
            </c:strRef>
          </c:cat>
          <c:val>
            <c:numRef>
              <c:f>'Primeras Planas '!$J$37:$K$37</c:f>
              <c:numCache>
                <c:formatCode>General</c:formatCode>
                <c:ptCount val="2"/>
                <c:pt idx="0">
                  <c:v>283</c:v>
                </c:pt>
                <c:pt idx="1">
                  <c:v>80</c:v>
                </c:pt>
              </c:numCache>
            </c:numRef>
          </c:val>
        </c:ser>
        <c:dLbls>
          <c:dLblPos val="outEnd"/>
          <c:showVal val="1"/>
        </c:dLbls>
        <c:axId val="76940800"/>
        <c:axId val="77297152"/>
      </c:barChart>
      <c:catAx>
        <c:axId val="76940800"/>
        <c:scaling>
          <c:orientation val="minMax"/>
        </c:scaling>
        <c:axPos val="b"/>
        <c:tickLblPos val="nextTo"/>
        <c:crossAx val="77297152"/>
        <c:crosses val="autoZero"/>
        <c:auto val="1"/>
        <c:lblAlgn val="ctr"/>
        <c:lblOffset val="100"/>
      </c:catAx>
      <c:valAx>
        <c:axId val="77297152"/>
        <c:scaling>
          <c:orientation val="minMax"/>
        </c:scaling>
        <c:axPos val="l"/>
        <c:majorGridlines/>
        <c:numFmt formatCode="General" sourceLinked="1"/>
        <c:tickLblPos val="nextTo"/>
        <c:crossAx val="7694080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'Primeras Planas '!$M$33</c:f>
              <c:strCache>
                <c:ptCount val="1"/>
                <c:pt idx="0">
                  <c:v>Informador </c:v>
                </c:pt>
              </c:strCache>
            </c:strRef>
          </c:tx>
          <c:spPr>
            <a:solidFill>
              <a:srgbClr val="00B0F0"/>
            </a:solidFill>
          </c:spPr>
          <c:dLbls>
            <c:dLblPos val="outEnd"/>
            <c:showVal val="1"/>
          </c:dLbls>
          <c:cat>
            <c:strRef>
              <c:f>'Primeras Planas '!$N$32:$O$32</c:f>
              <c:strCache>
                <c:ptCount val="2"/>
                <c:pt idx="0">
                  <c:v>Actor Local </c:v>
                </c:pt>
                <c:pt idx="1">
                  <c:v>Actor Nacional </c:v>
                </c:pt>
              </c:strCache>
            </c:strRef>
          </c:cat>
          <c:val>
            <c:numRef>
              <c:f>'Primeras Planas '!$N$33:$O$33</c:f>
              <c:numCache>
                <c:formatCode>General</c:formatCode>
                <c:ptCount val="2"/>
                <c:pt idx="0">
                  <c:v>26</c:v>
                </c:pt>
                <c:pt idx="1">
                  <c:v>37</c:v>
                </c:pt>
              </c:numCache>
            </c:numRef>
          </c:val>
        </c:ser>
        <c:ser>
          <c:idx val="1"/>
          <c:order val="1"/>
          <c:tx>
            <c:strRef>
              <c:f>'Primeras Planas '!$M$34</c:f>
              <c:strCache>
                <c:ptCount val="1"/>
                <c:pt idx="0">
                  <c:v>Milenio </c:v>
                </c:pt>
              </c:strCache>
            </c:strRef>
          </c:tx>
          <c:spPr>
            <a:solidFill>
              <a:srgbClr val="7030A0"/>
            </a:solidFill>
          </c:spPr>
          <c:dLbls>
            <c:dLblPos val="outEnd"/>
            <c:showVal val="1"/>
          </c:dLbls>
          <c:cat>
            <c:strRef>
              <c:f>'Primeras Planas '!$N$32:$O$32</c:f>
              <c:strCache>
                <c:ptCount val="2"/>
                <c:pt idx="0">
                  <c:v>Actor Local </c:v>
                </c:pt>
                <c:pt idx="1">
                  <c:v>Actor Nacional </c:v>
                </c:pt>
              </c:strCache>
            </c:strRef>
          </c:cat>
          <c:val>
            <c:numRef>
              <c:f>'Primeras Planas '!$N$34:$O$34</c:f>
              <c:numCache>
                <c:formatCode>General</c:formatCode>
                <c:ptCount val="2"/>
                <c:pt idx="0">
                  <c:v>24</c:v>
                </c:pt>
                <c:pt idx="1">
                  <c:v>45</c:v>
                </c:pt>
              </c:numCache>
            </c:numRef>
          </c:val>
        </c:ser>
        <c:ser>
          <c:idx val="2"/>
          <c:order val="2"/>
          <c:tx>
            <c:strRef>
              <c:f>'Primeras Planas '!$M$35</c:f>
              <c:strCache>
                <c:ptCount val="1"/>
                <c:pt idx="0">
                  <c:v>Diario NTR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'Primeras Planas '!$N$32:$O$32</c:f>
              <c:strCache>
                <c:ptCount val="2"/>
                <c:pt idx="0">
                  <c:v>Actor Local </c:v>
                </c:pt>
                <c:pt idx="1">
                  <c:v>Actor Nacional </c:v>
                </c:pt>
              </c:strCache>
            </c:strRef>
          </c:cat>
          <c:val>
            <c:numRef>
              <c:f>'Primeras Planas '!$N$35:$O$35</c:f>
              <c:numCache>
                <c:formatCode>General</c:formatCode>
                <c:ptCount val="2"/>
                <c:pt idx="0">
                  <c:v>218</c:v>
                </c:pt>
                <c:pt idx="1">
                  <c:v>91</c:v>
                </c:pt>
              </c:numCache>
            </c:numRef>
          </c:val>
        </c:ser>
        <c:ser>
          <c:idx val="3"/>
          <c:order val="3"/>
          <c:tx>
            <c:strRef>
              <c:f>'Primeras Planas '!$M$36</c:f>
              <c:strCache>
                <c:ptCount val="1"/>
                <c:pt idx="0">
                  <c:v>Mural 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'Primeras Planas '!$N$32:$O$32</c:f>
              <c:strCache>
                <c:ptCount val="2"/>
                <c:pt idx="0">
                  <c:v>Actor Local </c:v>
                </c:pt>
                <c:pt idx="1">
                  <c:v>Actor Nacional </c:v>
                </c:pt>
              </c:strCache>
            </c:strRef>
          </c:cat>
          <c:val>
            <c:numRef>
              <c:f>'Primeras Planas '!$N$36:$O$36</c:f>
              <c:numCache>
                <c:formatCode>General</c:formatCode>
                <c:ptCount val="2"/>
                <c:pt idx="0">
                  <c:v>11</c:v>
                </c:pt>
                <c:pt idx="1">
                  <c:v>24</c:v>
                </c:pt>
              </c:numCache>
            </c:numRef>
          </c:val>
        </c:ser>
        <c:ser>
          <c:idx val="4"/>
          <c:order val="4"/>
          <c:tx>
            <c:strRef>
              <c:f>'Primeras Planas '!$M$37</c:f>
              <c:strCache>
                <c:ptCount val="1"/>
                <c:pt idx="0">
                  <c:v>Occidental </c:v>
                </c:pt>
              </c:strCache>
            </c:strRef>
          </c:tx>
          <c:spPr>
            <a:solidFill>
              <a:srgbClr val="FFCC00"/>
            </a:solidFill>
          </c:spPr>
          <c:dLbls>
            <c:dLblPos val="outEnd"/>
            <c:showVal val="1"/>
          </c:dLbls>
          <c:cat>
            <c:strRef>
              <c:f>'Primeras Planas '!$N$32:$O$32</c:f>
              <c:strCache>
                <c:ptCount val="2"/>
                <c:pt idx="0">
                  <c:v>Actor Local </c:v>
                </c:pt>
                <c:pt idx="1">
                  <c:v>Actor Nacional </c:v>
                </c:pt>
              </c:strCache>
            </c:strRef>
          </c:cat>
          <c:val>
            <c:numRef>
              <c:f>'Primeras Planas '!$N$37:$O$37</c:f>
              <c:numCache>
                <c:formatCode>General</c:formatCode>
                <c:ptCount val="2"/>
                <c:pt idx="0">
                  <c:v>69</c:v>
                </c:pt>
                <c:pt idx="1">
                  <c:v>23</c:v>
                </c:pt>
              </c:numCache>
            </c:numRef>
          </c:val>
        </c:ser>
        <c:dLbls>
          <c:dLblPos val="outEnd"/>
          <c:showVal val="1"/>
        </c:dLbls>
        <c:axId val="107596800"/>
        <c:axId val="107903616"/>
      </c:barChart>
      <c:catAx>
        <c:axId val="107596800"/>
        <c:scaling>
          <c:orientation val="minMax"/>
        </c:scaling>
        <c:axPos val="b"/>
        <c:tickLblPos val="nextTo"/>
        <c:crossAx val="107903616"/>
        <c:crosses val="autoZero"/>
        <c:auto val="1"/>
        <c:lblAlgn val="ctr"/>
        <c:lblOffset val="100"/>
      </c:catAx>
      <c:valAx>
        <c:axId val="107903616"/>
        <c:scaling>
          <c:orientation val="minMax"/>
        </c:scaling>
        <c:axPos val="l"/>
        <c:majorGridlines/>
        <c:numFmt formatCode="General" sourceLinked="1"/>
        <c:tickLblPos val="nextTo"/>
        <c:crossAx val="10759680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'Primeras Planas '!$Q$33</c:f>
              <c:strCache>
                <c:ptCount val="1"/>
                <c:pt idx="0">
                  <c:v>Informador </c:v>
                </c:pt>
              </c:strCache>
            </c:strRef>
          </c:tx>
          <c:spPr>
            <a:solidFill>
              <a:srgbClr val="00B0F0"/>
            </a:solidFill>
          </c:spPr>
          <c:dLbls>
            <c:dLblPos val="outEnd"/>
            <c:showVal val="1"/>
          </c:dLbls>
          <c:cat>
            <c:strRef>
              <c:f>'Primeras Planas '!$R$32:$Z$32</c:f>
              <c:strCache>
                <c:ptCount val="9"/>
                <c:pt idx="0">
                  <c:v>AMLO</c:v>
                </c:pt>
                <c:pt idx="1">
                  <c:v>Gabinete Federal </c:v>
                </c:pt>
                <c:pt idx="2">
                  <c:v>Alfaro </c:v>
                </c:pt>
                <c:pt idx="3">
                  <c:v>Gabinete Estatal </c:v>
                </c:pt>
                <c:pt idx="4">
                  <c:v>Lemus </c:v>
                </c:pt>
                <c:pt idx="5">
                  <c:v>Presidentes AMG</c:v>
                </c:pt>
                <c:pt idx="6">
                  <c:v>Otros</c:v>
                </c:pt>
                <c:pt idx="7">
                  <c:v>Genaro García Luna </c:v>
                </c:pt>
                <c:pt idx="8">
                  <c:v>Carlos Lomelí</c:v>
                </c:pt>
              </c:strCache>
            </c:strRef>
          </c:cat>
          <c:val>
            <c:numRef>
              <c:f>'Primeras Planas '!$R$33:$Z$33</c:f>
              <c:numCache>
                <c:formatCode>General</c:formatCode>
                <c:ptCount val="9"/>
                <c:pt idx="0">
                  <c:v>31</c:v>
                </c:pt>
                <c:pt idx="1">
                  <c:v>54</c:v>
                </c:pt>
                <c:pt idx="2">
                  <c:v>39</c:v>
                </c:pt>
                <c:pt idx="3">
                  <c:v>75</c:v>
                </c:pt>
                <c:pt idx="4">
                  <c:v>3</c:v>
                </c:pt>
                <c:pt idx="5">
                  <c:v>32</c:v>
                </c:pt>
              </c:numCache>
            </c:numRef>
          </c:val>
        </c:ser>
        <c:ser>
          <c:idx val="1"/>
          <c:order val="1"/>
          <c:tx>
            <c:strRef>
              <c:f>'Primeras Planas '!$Q$34</c:f>
              <c:strCache>
                <c:ptCount val="1"/>
                <c:pt idx="0">
                  <c:v>Milenio </c:v>
                </c:pt>
              </c:strCache>
            </c:strRef>
          </c:tx>
          <c:spPr>
            <a:solidFill>
              <a:srgbClr val="7030A0"/>
            </a:solidFill>
          </c:spPr>
          <c:dLbls>
            <c:dLblPos val="outEnd"/>
            <c:showVal val="1"/>
          </c:dLbls>
          <c:cat>
            <c:strRef>
              <c:f>'Primeras Planas '!$R$32:$Z$32</c:f>
              <c:strCache>
                <c:ptCount val="9"/>
                <c:pt idx="0">
                  <c:v>AMLO</c:v>
                </c:pt>
                <c:pt idx="1">
                  <c:v>Gabinete Federal </c:v>
                </c:pt>
                <c:pt idx="2">
                  <c:v>Alfaro </c:v>
                </c:pt>
                <c:pt idx="3">
                  <c:v>Gabinete Estatal </c:v>
                </c:pt>
                <c:pt idx="4">
                  <c:v>Lemus </c:v>
                </c:pt>
                <c:pt idx="5">
                  <c:v>Presidentes AMG</c:v>
                </c:pt>
                <c:pt idx="6">
                  <c:v>Otros</c:v>
                </c:pt>
                <c:pt idx="7">
                  <c:v>Genaro García Luna </c:v>
                </c:pt>
                <c:pt idx="8">
                  <c:v>Carlos Lomelí</c:v>
                </c:pt>
              </c:strCache>
            </c:strRef>
          </c:cat>
          <c:val>
            <c:numRef>
              <c:f>'Primeras Planas '!$R$34:$Z$34</c:f>
              <c:numCache>
                <c:formatCode>General</c:formatCode>
                <c:ptCount val="9"/>
                <c:pt idx="0">
                  <c:v>36</c:v>
                </c:pt>
                <c:pt idx="1">
                  <c:v>15</c:v>
                </c:pt>
                <c:pt idx="2">
                  <c:v>24</c:v>
                </c:pt>
                <c:pt idx="3">
                  <c:v>6</c:v>
                </c:pt>
                <c:pt idx="5">
                  <c:v>2</c:v>
                </c:pt>
                <c:pt idx="7">
                  <c:v>6</c:v>
                </c:pt>
              </c:numCache>
            </c:numRef>
          </c:val>
        </c:ser>
        <c:ser>
          <c:idx val="2"/>
          <c:order val="2"/>
          <c:tx>
            <c:strRef>
              <c:f>'Primeras Planas '!$Q$35</c:f>
              <c:strCache>
                <c:ptCount val="1"/>
                <c:pt idx="0">
                  <c:v>Diario NTR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'Primeras Planas '!$R$32:$Z$32</c:f>
              <c:strCache>
                <c:ptCount val="9"/>
                <c:pt idx="0">
                  <c:v>AMLO</c:v>
                </c:pt>
                <c:pt idx="1">
                  <c:v>Gabinete Federal </c:v>
                </c:pt>
                <c:pt idx="2">
                  <c:v>Alfaro </c:v>
                </c:pt>
                <c:pt idx="3">
                  <c:v>Gabinete Estatal </c:v>
                </c:pt>
                <c:pt idx="4">
                  <c:v>Lemus </c:v>
                </c:pt>
                <c:pt idx="5">
                  <c:v>Presidentes AMG</c:v>
                </c:pt>
                <c:pt idx="6">
                  <c:v>Otros</c:v>
                </c:pt>
                <c:pt idx="7">
                  <c:v>Genaro García Luna </c:v>
                </c:pt>
                <c:pt idx="8">
                  <c:v>Carlos Lomelí</c:v>
                </c:pt>
              </c:strCache>
            </c:strRef>
          </c:cat>
          <c:val>
            <c:numRef>
              <c:f>'Primeras Planas '!$R$35:$Z$35</c:f>
              <c:numCache>
                <c:formatCode>General</c:formatCode>
                <c:ptCount val="9"/>
                <c:pt idx="0">
                  <c:v>38</c:v>
                </c:pt>
                <c:pt idx="1">
                  <c:v>26</c:v>
                </c:pt>
                <c:pt idx="2">
                  <c:v>33</c:v>
                </c:pt>
                <c:pt idx="3">
                  <c:v>68</c:v>
                </c:pt>
                <c:pt idx="4">
                  <c:v>5</c:v>
                </c:pt>
                <c:pt idx="5">
                  <c:v>9</c:v>
                </c:pt>
                <c:pt idx="6">
                  <c:v>65</c:v>
                </c:pt>
                <c:pt idx="7">
                  <c:v>11</c:v>
                </c:pt>
                <c:pt idx="8">
                  <c:v>10</c:v>
                </c:pt>
              </c:numCache>
            </c:numRef>
          </c:val>
        </c:ser>
        <c:ser>
          <c:idx val="3"/>
          <c:order val="3"/>
          <c:tx>
            <c:strRef>
              <c:f>'Primeras Planas '!$Q$36</c:f>
              <c:strCache>
                <c:ptCount val="1"/>
                <c:pt idx="0">
                  <c:v>Mural 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'Primeras Planas '!$R$32:$Z$32</c:f>
              <c:strCache>
                <c:ptCount val="9"/>
                <c:pt idx="0">
                  <c:v>AMLO</c:v>
                </c:pt>
                <c:pt idx="1">
                  <c:v>Gabinete Federal </c:v>
                </c:pt>
                <c:pt idx="2">
                  <c:v>Alfaro </c:v>
                </c:pt>
                <c:pt idx="3">
                  <c:v>Gabinete Estatal </c:v>
                </c:pt>
                <c:pt idx="4">
                  <c:v>Lemus </c:v>
                </c:pt>
                <c:pt idx="5">
                  <c:v>Presidentes AMG</c:v>
                </c:pt>
                <c:pt idx="6">
                  <c:v>Otros</c:v>
                </c:pt>
                <c:pt idx="7">
                  <c:v>Genaro García Luna </c:v>
                </c:pt>
                <c:pt idx="8">
                  <c:v>Carlos Lomelí</c:v>
                </c:pt>
              </c:strCache>
            </c:strRef>
          </c:cat>
          <c:val>
            <c:numRef>
              <c:f>'Primeras Planas '!$R$36:$Z$36</c:f>
              <c:numCache>
                <c:formatCode>General</c:formatCode>
                <c:ptCount val="9"/>
                <c:pt idx="0">
                  <c:v>15</c:v>
                </c:pt>
                <c:pt idx="1">
                  <c:v>1</c:v>
                </c:pt>
                <c:pt idx="2">
                  <c:v>7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'Primeras Planas '!$Q$37</c:f>
              <c:strCache>
                <c:ptCount val="1"/>
                <c:pt idx="0">
                  <c:v>Occidental </c:v>
                </c:pt>
              </c:strCache>
            </c:strRef>
          </c:tx>
          <c:spPr>
            <a:solidFill>
              <a:srgbClr val="FFCC00"/>
            </a:solidFill>
          </c:spPr>
          <c:dLbls>
            <c:dLblPos val="outEnd"/>
            <c:showVal val="1"/>
          </c:dLbls>
          <c:cat>
            <c:strRef>
              <c:f>'Primeras Planas '!$R$32:$Z$32</c:f>
              <c:strCache>
                <c:ptCount val="9"/>
                <c:pt idx="0">
                  <c:v>AMLO</c:v>
                </c:pt>
                <c:pt idx="1">
                  <c:v>Gabinete Federal </c:v>
                </c:pt>
                <c:pt idx="2">
                  <c:v>Alfaro </c:v>
                </c:pt>
                <c:pt idx="3">
                  <c:v>Gabinete Estatal </c:v>
                </c:pt>
                <c:pt idx="4">
                  <c:v>Lemus </c:v>
                </c:pt>
                <c:pt idx="5">
                  <c:v>Presidentes AMG</c:v>
                </c:pt>
                <c:pt idx="6">
                  <c:v>Otros</c:v>
                </c:pt>
                <c:pt idx="7">
                  <c:v>Genaro García Luna </c:v>
                </c:pt>
                <c:pt idx="8">
                  <c:v>Carlos Lomelí</c:v>
                </c:pt>
              </c:strCache>
            </c:strRef>
          </c:cat>
          <c:val>
            <c:numRef>
              <c:f>'Primeras Planas '!$R$37:$Z$37</c:f>
              <c:numCache>
                <c:formatCode>General</c:formatCode>
                <c:ptCount val="9"/>
                <c:pt idx="0">
                  <c:v>4</c:v>
                </c:pt>
                <c:pt idx="1">
                  <c:v>1</c:v>
                </c:pt>
                <c:pt idx="2">
                  <c:v>22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</c:ser>
        <c:dLbls>
          <c:dLblPos val="outEnd"/>
          <c:showVal val="1"/>
        </c:dLbls>
        <c:axId val="71713152"/>
        <c:axId val="78659584"/>
      </c:barChart>
      <c:catAx>
        <c:axId val="71713152"/>
        <c:scaling>
          <c:orientation val="minMax"/>
        </c:scaling>
        <c:axPos val="b"/>
        <c:tickLblPos val="nextTo"/>
        <c:crossAx val="78659584"/>
        <c:crosses val="autoZero"/>
        <c:auto val="1"/>
        <c:lblAlgn val="ctr"/>
        <c:lblOffset val="100"/>
      </c:catAx>
      <c:valAx>
        <c:axId val="78659584"/>
        <c:scaling>
          <c:orientation val="minMax"/>
        </c:scaling>
        <c:axPos val="l"/>
        <c:majorGridlines/>
        <c:numFmt formatCode="General" sourceLinked="1"/>
        <c:tickLblPos val="nextTo"/>
        <c:crossAx val="7171315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'Columnas '!$AF$34</c:f>
              <c:strCache>
                <c:ptCount val="1"/>
                <c:pt idx="0">
                  <c:v>Informador </c:v>
                </c:pt>
              </c:strCache>
            </c:strRef>
          </c:tx>
          <c:spPr>
            <a:solidFill>
              <a:srgbClr val="00B0F0"/>
            </a:solidFill>
          </c:spPr>
          <c:dLbls>
            <c:dLblPos val="outEnd"/>
            <c:showVal val="1"/>
          </c:dLbls>
          <c:val>
            <c:numRef>
              <c:f>'Columnas '!$AG$34</c:f>
              <c:numCache>
                <c:formatCode>General</c:formatCode>
                <c:ptCount val="1"/>
                <c:pt idx="0">
                  <c:v>248</c:v>
                </c:pt>
              </c:numCache>
            </c:numRef>
          </c:val>
        </c:ser>
        <c:ser>
          <c:idx val="1"/>
          <c:order val="1"/>
          <c:tx>
            <c:strRef>
              <c:f>'Columnas '!$AF$35</c:f>
              <c:strCache>
                <c:ptCount val="1"/>
                <c:pt idx="0">
                  <c:v>Milenio </c:v>
                </c:pt>
              </c:strCache>
            </c:strRef>
          </c:tx>
          <c:spPr>
            <a:solidFill>
              <a:srgbClr val="7030A0"/>
            </a:solidFill>
          </c:spPr>
          <c:dLbls>
            <c:dLblPos val="outEnd"/>
            <c:showVal val="1"/>
          </c:dLbls>
          <c:val>
            <c:numRef>
              <c:f>'Columnas '!$AG$35</c:f>
              <c:numCache>
                <c:formatCode>General</c:formatCode>
                <c:ptCount val="1"/>
                <c:pt idx="0">
                  <c:v>216</c:v>
                </c:pt>
              </c:numCache>
            </c:numRef>
          </c:val>
        </c:ser>
        <c:ser>
          <c:idx val="2"/>
          <c:order val="2"/>
          <c:tx>
            <c:strRef>
              <c:f>'Columnas '!$AF$36</c:f>
              <c:strCache>
                <c:ptCount val="1"/>
                <c:pt idx="0">
                  <c:v>Diario NTR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val>
            <c:numRef>
              <c:f>'Columnas '!$AG$36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3"/>
          <c:order val="3"/>
          <c:tx>
            <c:strRef>
              <c:f>'Columnas '!$AF$37</c:f>
              <c:strCache>
                <c:ptCount val="1"/>
                <c:pt idx="0">
                  <c:v>Mural 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val>
            <c:numRef>
              <c:f>'Columnas '!$AG$37</c:f>
              <c:numCache>
                <c:formatCode>General</c:formatCode>
                <c:ptCount val="1"/>
                <c:pt idx="0">
                  <c:v>97</c:v>
                </c:pt>
              </c:numCache>
            </c:numRef>
          </c:val>
        </c:ser>
        <c:ser>
          <c:idx val="4"/>
          <c:order val="4"/>
          <c:tx>
            <c:strRef>
              <c:f>'Columnas '!$AF$38</c:f>
              <c:strCache>
                <c:ptCount val="1"/>
                <c:pt idx="0">
                  <c:v>Occidental </c:v>
                </c:pt>
              </c:strCache>
            </c:strRef>
          </c:tx>
          <c:spPr>
            <a:solidFill>
              <a:srgbClr val="FFCC00"/>
            </a:solidFill>
          </c:spPr>
          <c:dLbls>
            <c:dLblPos val="outEnd"/>
            <c:showVal val="1"/>
          </c:dLbls>
          <c:val>
            <c:numRef>
              <c:f>'Columnas '!$AG$38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dLbls>
          <c:dLblPos val="outEnd"/>
          <c:showVal val="1"/>
        </c:dLbls>
        <c:axId val="145371136"/>
        <c:axId val="145374592"/>
      </c:barChart>
      <c:catAx>
        <c:axId val="145371136"/>
        <c:scaling>
          <c:orientation val="minMax"/>
        </c:scaling>
        <c:delete val="1"/>
        <c:axPos val="b"/>
        <c:tickLblPos val="nextTo"/>
        <c:crossAx val="145374592"/>
        <c:crosses val="autoZero"/>
        <c:auto val="1"/>
        <c:lblAlgn val="ctr"/>
        <c:lblOffset val="100"/>
      </c:catAx>
      <c:valAx>
        <c:axId val="145374592"/>
        <c:scaling>
          <c:orientation val="minMax"/>
        </c:scaling>
        <c:axPos val="l"/>
        <c:majorGridlines/>
        <c:numFmt formatCode="General" sourceLinked="1"/>
        <c:tickLblPos val="nextTo"/>
        <c:crossAx val="14537113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'Columnas '!$A$35</c:f>
              <c:strCache>
                <c:ptCount val="1"/>
                <c:pt idx="0">
                  <c:v>Informador </c:v>
                </c:pt>
              </c:strCache>
            </c:strRef>
          </c:tx>
          <c:spPr>
            <a:solidFill>
              <a:srgbClr val="00B0F0"/>
            </a:solidFill>
          </c:spPr>
          <c:dLbls>
            <c:dLblPos val="outEnd"/>
            <c:showVal val="1"/>
          </c:dLbls>
          <c:cat>
            <c:strRef>
              <c:f>'Columnas '!$B$34:$G$34</c:f>
              <c:strCache>
                <c:ptCount val="6"/>
                <c:pt idx="0">
                  <c:v>Economía </c:v>
                </c:pt>
                <c:pt idx="1">
                  <c:v>Político </c:v>
                </c:pt>
                <c:pt idx="2">
                  <c:v>Salud</c:v>
                </c:pt>
                <c:pt idx="3">
                  <c:v>Seguridad </c:v>
                </c:pt>
                <c:pt idx="4">
                  <c:v>Cultura </c:v>
                </c:pt>
                <c:pt idx="5">
                  <c:v>Social </c:v>
                </c:pt>
              </c:strCache>
            </c:strRef>
          </c:cat>
          <c:val>
            <c:numRef>
              <c:f>'Columnas '!$B$35:$G$35</c:f>
              <c:numCache>
                <c:formatCode>General</c:formatCode>
                <c:ptCount val="6"/>
                <c:pt idx="0">
                  <c:v>13</c:v>
                </c:pt>
                <c:pt idx="1">
                  <c:v>193</c:v>
                </c:pt>
                <c:pt idx="3">
                  <c:v>32</c:v>
                </c:pt>
                <c:pt idx="5">
                  <c:v>29</c:v>
                </c:pt>
              </c:numCache>
            </c:numRef>
          </c:val>
        </c:ser>
        <c:ser>
          <c:idx val="1"/>
          <c:order val="1"/>
          <c:tx>
            <c:strRef>
              <c:f>'Columnas '!$A$36</c:f>
              <c:strCache>
                <c:ptCount val="1"/>
                <c:pt idx="0">
                  <c:v>Milenio 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Lbls>
            <c:dLblPos val="outEnd"/>
            <c:showVal val="1"/>
          </c:dLbls>
          <c:cat>
            <c:strRef>
              <c:f>'Columnas '!$B$34:$G$34</c:f>
              <c:strCache>
                <c:ptCount val="6"/>
                <c:pt idx="0">
                  <c:v>Economía </c:v>
                </c:pt>
                <c:pt idx="1">
                  <c:v>Político </c:v>
                </c:pt>
                <c:pt idx="2">
                  <c:v>Salud</c:v>
                </c:pt>
                <c:pt idx="3">
                  <c:v>Seguridad </c:v>
                </c:pt>
                <c:pt idx="4">
                  <c:v>Cultura </c:v>
                </c:pt>
                <c:pt idx="5">
                  <c:v>Social </c:v>
                </c:pt>
              </c:strCache>
            </c:strRef>
          </c:cat>
          <c:val>
            <c:numRef>
              <c:f>'Columnas '!$B$36:$G$36</c:f>
              <c:numCache>
                <c:formatCode>General</c:formatCode>
                <c:ptCount val="6"/>
                <c:pt idx="0">
                  <c:v>35</c:v>
                </c:pt>
                <c:pt idx="1">
                  <c:v>111</c:v>
                </c:pt>
                <c:pt idx="2">
                  <c:v>12</c:v>
                </c:pt>
                <c:pt idx="3">
                  <c:v>22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strRef>
              <c:f>'Columnas '!$A$37</c:f>
              <c:strCache>
                <c:ptCount val="1"/>
                <c:pt idx="0">
                  <c:v>Diario NTR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'Columnas '!$B$34:$G$34</c:f>
              <c:strCache>
                <c:ptCount val="6"/>
                <c:pt idx="0">
                  <c:v>Economía </c:v>
                </c:pt>
                <c:pt idx="1">
                  <c:v>Político </c:v>
                </c:pt>
                <c:pt idx="2">
                  <c:v>Salud</c:v>
                </c:pt>
                <c:pt idx="3">
                  <c:v>Seguridad </c:v>
                </c:pt>
                <c:pt idx="4">
                  <c:v>Cultura </c:v>
                </c:pt>
                <c:pt idx="5">
                  <c:v>Social </c:v>
                </c:pt>
              </c:strCache>
            </c:strRef>
          </c:cat>
          <c:val>
            <c:numRef>
              <c:f>'Columnas '!$B$37:$G$37</c:f>
              <c:numCache>
                <c:formatCode>General</c:formatCode>
                <c:ptCount val="6"/>
                <c:pt idx="0">
                  <c:v>7</c:v>
                </c:pt>
                <c:pt idx="1">
                  <c:v>47</c:v>
                </c:pt>
                <c:pt idx="2">
                  <c:v>13</c:v>
                </c:pt>
                <c:pt idx="3">
                  <c:v>61</c:v>
                </c:pt>
                <c:pt idx="5">
                  <c:v>17</c:v>
                </c:pt>
              </c:numCache>
            </c:numRef>
          </c:val>
        </c:ser>
        <c:ser>
          <c:idx val="3"/>
          <c:order val="3"/>
          <c:tx>
            <c:strRef>
              <c:f>'Columnas '!$A$38</c:f>
              <c:strCache>
                <c:ptCount val="1"/>
                <c:pt idx="0">
                  <c:v>Mural 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'Columnas '!$B$34:$G$34</c:f>
              <c:strCache>
                <c:ptCount val="6"/>
                <c:pt idx="0">
                  <c:v>Economía </c:v>
                </c:pt>
                <c:pt idx="1">
                  <c:v>Político </c:v>
                </c:pt>
                <c:pt idx="2">
                  <c:v>Salud</c:v>
                </c:pt>
                <c:pt idx="3">
                  <c:v>Seguridad </c:v>
                </c:pt>
                <c:pt idx="4">
                  <c:v>Cultura </c:v>
                </c:pt>
                <c:pt idx="5">
                  <c:v>Social </c:v>
                </c:pt>
              </c:strCache>
            </c:strRef>
          </c:cat>
          <c:val>
            <c:numRef>
              <c:f>'Columnas '!$B$38:$G$38</c:f>
              <c:numCache>
                <c:formatCode>General</c:formatCode>
                <c:ptCount val="6"/>
                <c:pt idx="0">
                  <c:v>17</c:v>
                </c:pt>
                <c:pt idx="1">
                  <c:v>59</c:v>
                </c:pt>
                <c:pt idx="2">
                  <c:v>6</c:v>
                </c:pt>
                <c:pt idx="3">
                  <c:v>23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'Columnas '!$A$39</c:f>
              <c:strCache>
                <c:ptCount val="1"/>
                <c:pt idx="0">
                  <c:v>Occidental </c:v>
                </c:pt>
              </c:strCache>
            </c:strRef>
          </c:tx>
          <c:spPr>
            <a:solidFill>
              <a:srgbClr val="FFCC00"/>
            </a:solidFill>
          </c:spPr>
          <c:dLbls>
            <c:dLblPos val="outEnd"/>
            <c:showVal val="1"/>
          </c:dLbls>
          <c:cat>
            <c:strRef>
              <c:f>'Columnas '!$B$34:$G$34</c:f>
              <c:strCache>
                <c:ptCount val="6"/>
                <c:pt idx="0">
                  <c:v>Economía </c:v>
                </c:pt>
                <c:pt idx="1">
                  <c:v>Político </c:v>
                </c:pt>
                <c:pt idx="2">
                  <c:v>Salud</c:v>
                </c:pt>
                <c:pt idx="3">
                  <c:v>Seguridad </c:v>
                </c:pt>
                <c:pt idx="4">
                  <c:v>Cultura </c:v>
                </c:pt>
                <c:pt idx="5">
                  <c:v>Social </c:v>
                </c:pt>
              </c:strCache>
            </c:strRef>
          </c:cat>
          <c:val>
            <c:numRef>
              <c:f>'Columnas '!$B$39:$G$39</c:f>
              <c:numCache>
                <c:formatCode>General</c:formatCode>
                <c:ptCount val="6"/>
                <c:pt idx="0">
                  <c:v>1</c:v>
                </c:pt>
                <c:pt idx="1">
                  <c:v>19</c:v>
                </c:pt>
                <c:pt idx="2">
                  <c:v>1</c:v>
                </c:pt>
                <c:pt idx="3">
                  <c:v>1</c:v>
                </c:pt>
                <c:pt idx="5">
                  <c:v>1</c:v>
                </c:pt>
              </c:numCache>
            </c:numRef>
          </c:val>
        </c:ser>
        <c:dLbls>
          <c:dLblPos val="outEnd"/>
          <c:showVal val="1"/>
        </c:dLbls>
        <c:axId val="126808832"/>
        <c:axId val="126811520"/>
      </c:barChart>
      <c:catAx>
        <c:axId val="126808832"/>
        <c:scaling>
          <c:orientation val="minMax"/>
        </c:scaling>
        <c:axPos val="b"/>
        <c:tickLblPos val="nextTo"/>
        <c:crossAx val="126811520"/>
        <c:crosses val="autoZero"/>
        <c:auto val="1"/>
        <c:lblAlgn val="ctr"/>
        <c:lblOffset val="100"/>
      </c:catAx>
      <c:valAx>
        <c:axId val="126811520"/>
        <c:scaling>
          <c:orientation val="minMax"/>
        </c:scaling>
        <c:axPos val="l"/>
        <c:majorGridlines/>
        <c:numFmt formatCode="General" sourceLinked="1"/>
        <c:tickLblPos val="nextTo"/>
        <c:crossAx val="12680883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'Columnas '!$J$34</c:f>
              <c:strCache>
                <c:ptCount val="1"/>
                <c:pt idx="0">
                  <c:v>Informador </c:v>
                </c:pt>
              </c:strCache>
            </c:strRef>
          </c:tx>
          <c:spPr>
            <a:solidFill>
              <a:srgbClr val="00B0F0"/>
            </a:solidFill>
          </c:spPr>
          <c:dLbls>
            <c:dLblPos val="outEnd"/>
            <c:showVal val="1"/>
          </c:dLbls>
          <c:cat>
            <c:strRef>
              <c:f>'Columnas '!$K$33:$V$33</c:f>
              <c:strCache>
                <c:ptCount val="12"/>
                <c:pt idx="0">
                  <c:v>Alfaro </c:v>
                </c:pt>
                <c:pt idx="1">
                  <c:v>Ámbito Local </c:v>
                </c:pt>
                <c:pt idx="2">
                  <c:v>Lemus </c:v>
                </c:pt>
                <c:pt idx="3">
                  <c:v>Presidentes AMG</c:v>
                </c:pt>
                <c:pt idx="4">
                  <c:v>AMLO</c:v>
                </c:pt>
                <c:pt idx="5">
                  <c:v>Ámbito federal </c:v>
                </c:pt>
                <c:pt idx="6">
                  <c:v>Embajadores</c:v>
                </c:pt>
                <c:pt idx="7">
                  <c:v>Evo Morales </c:v>
                </c:pt>
                <c:pt idx="8">
                  <c:v>Rosario Piedra Ibarra </c:v>
                </c:pt>
                <c:pt idx="9">
                  <c:v>Marcelo Ebrard</c:v>
                </c:pt>
                <c:pt idx="10">
                  <c:v>Genaro Garcia Luna </c:v>
                </c:pt>
                <c:pt idx="11">
                  <c:v>Donald Trump </c:v>
                </c:pt>
              </c:strCache>
            </c:strRef>
          </c:cat>
          <c:val>
            <c:numRef>
              <c:f>'Columnas '!$K$34:$V$34</c:f>
              <c:numCache>
                <c:formatCode>General</c:formatCode>
                <c:ptCount val="12"/>
                <c:pt idx="0">
                  <c:v>14</c:v>
                </c:pt>
                <c:pt idx="1">
                  <c:v>41</c:v>
                </c:pt>
                <c:pt idx="4">
                  <c:v>172</c:v>
                </c:pt>
                <c:pt idx="5">
                  <c:v>92</c:v>
                </c:pt>
                <c:pt idx="6">
                  <c:v>6</c:v>
                </c:pt>
                <c:pt idx="7">
                  <c:v>7</c:v>
                </c:pt>
                <c:pt idx="11">
                  <c:v>12</c:v>
                </c:pt>
              </c:numCache>
            </c:numRef>
          </c:val>
        </c:ser>
        <c:ser>
          <c:idx val="1"/>
          <c:order val="1"/>
          <c:tx>
            <c:strRef>
              <c:f>'Columnas '!$J$35</c:f>
              <c:strCache>
                <c:ptCount val="1"/>
                <c:pt idx="0">
                  <c:v>Milenio </c:v>
                </c:pt>
              </c:strCache>
            </c:strRef>
          </c:tx>
          <c:spPr>
            <a:solidFill>
              <a:srgbClr val="7030A0"/>
            </a:solidFill>
          </c:spPr>
          <c:dLbls>
            <c:dLblPos val="outEnd"/>
            <c:showVal val="1"/>
          </c:dLbls>
          <c:cat>
            <c:strRef>
              <c:f>'Columnas '!$K$33:$V$33</c:f>
              <c:strCache>
                <c:ptCount val="12"/>
                <c:pt idx="0">
                  <c:v>Alfaro </c:v>
                </c:pt>
                <c:pt idx="1">
                  <c:v>Ámbito Local </c:v>
                </c:pt>
                <c:pt idx="2">
                  <c:v>Lemus </c:v>
                </c:pt>
                <c:pt idx="3">
                  <c:v>Presidentes AMG</c:v>
                </c:pt>
                <c:pt idx="4">
                  <c:v>AMLO</c:v>
                </c:pt>
                <c:pt idx="5">
                  <c:v>Ámbito federal </c:v>
                </c:pt>
                <c:pt idx="6">
                  <c:v>Embajadores</c:v>
                </c:pt>
                <c:pt idx="7">
                  <c:v>Evo Morales </c:v>
                </c:pt>
                <c:pt idx="8">
                  <c:v>Rosario Piedra Ibarra </c:v>
                </c:pt>
                <c:pt idx="9">
                  <c:v>Marcelo Ebrard</c:v>
                </c:pt>
                <c:pt idx="10">
                  <c:v>Genaro Garcia Luna </c:v>
                </c:pt>
                <c:pt idx="11">
                  <c:v>Donald Trump </c:v>
                </c:pt>
              </c:strCache>
            </c:strRef>
          </c:cat>
          <c:val>
            <c:numRef>
              <c:f>'Columnas '!$K$35:$V$35</c:f>
              <c:numCache>
                <c:formatCode>General</c:formatCode>
                <c:ptCount val="12"/>
                <c:pt idx="0">
                  <c:v>10</c:v>
                </c:pt>
                <c:pt idx="1">
                  <c:v>18</c:v>
                </c:pt>
                <c:pt idx="2">
                  <c:v>1</c:v>
                </c:pt>
                <c:pt idx="3">
                  <c:v>1</c:v>
                </c:pt>
                <c:pt idx="4">
                  <c:v>60</c:v>
                </c:pt>
                <c:pt idx="5">
                  <c:v>67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</c:numCache>
            </c:numRef>
          </c:val>
        </c:ser>
        <c:ser>
          <c:idx val="2"/>
          <c:order val="2"/>
          <c:tx>
            <c:strRef>
              <c:f>'Columnas '!$J$36</c:f>
              <c:strCache>
                <c:ptCount val="1"/>
                <c:pt idx="0">
                  <c:v>Diario NTR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'Columnas '!$K$33:$V$33</c:f>
              <c:strCache>
                <c:ptCount val="12"/>
                <c:pt idx="0">
                  <c:v>Alfaro </c:v>
                </c:pt>
                <c:pt idx="1">
                  <c:v>Ámbito Local </c:v>
                </c:pt>
                <c:pt idx="2">
                  <c:v>Lemus </c:v>
                </c:pt>
                <c:pt idx="3">
                  <c:v>Presidentes AMG</c:v>
                </c:pt>
                <c:pt idx="4">
                  <c:v>AMLO</c:v>
                </c:pt>
                <c:pt idx="5">
                  <c:v>Ámbito federal </c:v>
                </c:pt>
                <c:pt idx="6">
                  <c:v>Embajadores</c:v>
                </c:pt>
                <c:pt idx="7">
                  <c:v>Evo Morales </c:v>
                </c:pt>
                <c:pt idx="8">
                  <c:v>Rosario Piedra Ibarra </c:v>
                </c:pt>
                <c:pt idx="9">
                  <c:v>Marcelo Ebrard</c:v>
                </c:pt>
                <c:pt idx="10">
                  <c:v>Genaro Garcia Luna </c:v>
                </c:pt>
                <c:pt idx="11">
                  <c:v>Donald Trump </c:v>
                </c:pt>
              </c:strCache>
            </c:strRef>
          </c:cat>
          <c:val>
            <c:numRef>
              <c:f>'Columnas '!$K$36:$V$36</c:f>
              <c:numCache>
                <c:formatCode>General</c:formatCode>
                <c:ptCount val="12"/>
                <c:pt idx="0">
                  <c:v>8</c:v>
                </c:pt>
                <c:pt idx="1">
                  <c:v>1</c:v>
                </c:pt>
                <c:pt idx="4">
                  <c:v>17</c:v>
                </c:pt>
                <c:pt idx="5">
                  <c:v>15</c:v>
                </c:pt>
              </c:numCache>
            </c:numRef>
          </c:val>
        </c:ser>
        <c:ser>
          <c:idx val="3"/>
          <c:order val="3"/>
          <c:tx>
            <c:strRef>
              <c:f>'Columnas '!$J$37</c:f>
              <c:strCache>
                <c:ptCount val="1"/>
                <c:pt idx="0">
                  <c:v>Mural 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'Columnas '!$K$33:$V$33</c:f>
              <c:strCache>
                <c:ptCount val="12"/>
                <c:pt idx="0">
                  <c:v>Alfaro </c:v>
                </c:pt>
                <c:pt idx="1">
                  <c:v>Ámbito Local </c:v>
                </c:pt>
                <c:pt idx="2">
                  <c:v>Lemus </c:v>
                </c:pt>
                <c:pt idx="3">
                  <c:v>Presidentes AMG</c:v>
                </c:pt>
                <c:pt idx="4">
                  <c:v>AMLO</c:v>
                </c:pt>
                <c:pt idx="5">
                  <c:v>Ámbito federal </c:v>
                </c:pt>
                <c:pt idx="6">
                  <c:v>Embajadores</c:v>
                </c:pt>
                <c:pt idx="7">
                  <c:v>Evo Morales </c:v>
                </c:pt>
                <c:pt idx="8">
                  <c:v>Rosario Piedra Ibarra </c:v>
                </c:pt>
                <c:pt idx="9">
                  <c:v>Marcelo Ebrard</c:v>
                </c:pt>
                <c:pt idx="10">
                  <c:v>Genaro Garcia Luna </c:v>
                </c:pt>
                <c:pt idx="11">
                  <c:v>Donald Trump </c:v>
                </c:pt>
              </c:strCache>
            </c:strRef>
          </c:cat>
          <c:val>
            <c:numRef>
              <c:f>'Columnas '!$K$37:$V$37</c:f>
              <c:numCache>
                <c:formatCode>General</c:formatCode>
                <c:ptCount val="12"/>
                <c:pt idx="4">
                  <c:v>67</c:v>
                </c:pt>
                <c:pt idx="5">
                  <c:v>39</c:v>
                </c:pt>
              </c:numCache>
            </c:numRef>
          </c:val>
        </c:ser>
        <c:ser>
          <c:idx val="4"/>
          <c:order val="4"/>
          <c:tx>
            <c:strRef>
              <c:f>'Columnas '!$J$38</c:f>
              <c:strCache>
                <c:ptCount val="1"/>
                <c:pt idx="0">
                  <c:v>Occidental </c:v>
                </c:pt>
              </c:strCache>
            </c:strRef>
          </c:tx>
          <c:spPr>
            <a:solidFill>
              <a:srgbClr val="FFCC00"/>
            </a:solidFill>
          </c:spPr>
          <c:dLbls>
            <c:dLblPos val="outEnd"/>
            <c:showVal val="1"/>
          </c:dLbls>
          <c:cat>
            <c:strRef>
              <c:f>'Columnas '!$K$33:$V$33</c:f>
              <c:strCache>
                <c:ptCount val="12"/>
                <c:pt idx="0">
                  <c:v>Alfaro </c:v>
                </c:pt>
                <c:pt idx="1">
                  <c:v>Ámbito Local </c:v>
                </c:pt>
                <c:pt idx="2">
                  <c:v>Lemus </c:v>
                </c:pt>
                <c:pt idx="3">
                  <c:v>Presidentes AMG</c:v>
                </c:pt>
                <c:pt idx="4">
                  <c:v>AMLO</c:v>
                </c:pt>
                <c:pt idx="5">
                  <c:v>Ámbito federal </c:v>
                </c:pt>
                <c:pt idx="6">
                  <c:v>Embajadores</c:v>
                </c:pt>
                <c:pt idx="7">
                  <c:v>Evo Morales </c:v>
                </c:pt>
                <c:pt idx="8">
                  <c:v>Rosario Piedra Ibarra </c:v>
                </c:pt>
                <c:pt idx="9">
                  <c:v>Marcelo Ebrard</c:v>
                </c:pt>
                <c:pt idx="10">
                  <c:v>Genaro Garcia Luna </c:v>
                </c:pt>
                <c:pt idx="11">
                  <c:v>Donald Trump </c:v>
                </c:pt>
              </c:strCache>
            </c:strRef>
          </c:cat>
          <c:val>
            <c:numRef>
              <c:f>'Columnas '!$K$38:$V$38</c:f>
              <c:numCache>
                <c:formatCode>General</c:formatCode>
                <c:ptCount val="12"/>
                <c:pt idx="4">
                  <c:v>5</c:v>
                </c:pt>
                <c:pt idx="5">
                  <c:v>1</c:v>
                </c:pt>
              </c:numCache>
            </c:numRef>
          </c:val>
        </c:ser>
        <c:dLbls>
          <c:dLblPos val="outEnd"/>
          <c:showVal val="1"/>
        </c:dLbls>
        <c:axId val="89684992"/>
        <c:axId val="89937792"/>
      </c:barChart>
      <c:catAx>
        <c:axId val="89684992"/>
        <c:scaling>
          <c:orientation val="minMax"/>
        </c:scaling>
        <c:axPos val="b"/>
        <c:tickLblPos val="nextTo"/>
        <c:crossAx val="89937792"/>
        <c:crosses val="autoZero"/>
        <c:auto val="1"/>
        <c:lblAlgn val="ctr"/>
        <c:lblOffset val="100"/>
      </c:catAx>
      <c:valAx>
        <c:axId val="89937792"/>
        <c:scaling>
          <c:orientation val="minMax"/>
        </c:scaling>
        <c:axPos val="l"/>
        <c:majorGridlines/>
        <c:numFmt formatCode="General" sourceLinked="1"/>
        <c:tickLblPos val="nextTo"/>
        <c:crossAx val="8968499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'Columnas '!$X$34</c:f>
              <c:strCache>
                <c:ptCount val="1"/>
                <c:pt idx="0">
                  <c:v>Informador </c:v>
                </c:pt>
              </c:strCache>
            </c:strRef>
          </c:tx>
          <c:spPr>
            <a:solidFill>
              <a:srgbClr val="00B0F0"/>
            </a:solidFill>
          </c:spPr>
          <c:dLbls>
            <c:dLblPos val="outEnd"/>
            <c:showVal val="1"/>
          </c:dLbls>
          <c:cat>
            <c:strRef>
              <c:f>'Columnas '!$Y$33:$Z$33</c:f>
              <c:strCache>
                <c:ptCount val="2"/>
                <c:pt idx="0">
                  <c:v>Positivo </c:v>
                </c:pt>
                <c:pt idx="1">
                  <c:v>Negativo </c:v>
                </c:pt>
              </c:strCache>
            </c:strRef>
          </c:cat>
          <c:val>
            <c:numRef>
              <c:f>'Columnas '!$Y$34:$Z$34</c:f>
              <c:numCache>
                <c:formatCode>General</c:formatCode>
                <c:ptCount val="2"/>
                <c:pt idx="0">
                  <c:v>6</c:v>
                </c:pt>
                <c:pt idx="1">
                  <c:v>226</c:v>
                </c:pt>
              </c:numCache>
            </c:numRef>
          </c:val>
        </c:ser>
        <c:ser>
          <c:idx val="1"/>
          <c:order val="1"/>
          <c:tx>
            <c:strRef>
              <c:f>'Columnas '!$X$35</c:f>
              <c:strCache>
                <c:ptCount val="1"/>
                <c:pt idx="0">
                  <c:v>Milenio </c:v>
                </c:pt>
              </c:strCache>
            </c:strRef>
          </c:tx>
          <c:spPr>
            <a:solidFill>
              <a:srgbClr val="7030A0"/>
            </a:solidFill>
          </c:spPr>
          <c:dLbls>
            <c:dLblPos val="outEnd"/>
            <c:showVal val="1"/>
          </c:dLbls>
          <c:cat>
            <c:strRef>
              <c:f>'Columnas '!$Y$33:$Z$33</c:f>
              <c:strCache>
                <c:ptCount val="2"/>
                <c:pt idx="0">
                  <c:v>Positivo </c:v>
                </c:pt>
                <c:pt idx="1">
                  <c:v>Negativo </c:v>
                </c:pt>
              </c:strCache>
            </c:strRef>
          </c:cat>
          <c:val>
            <c:numRef>
              <c:f>'Columnas '!$Y$35:$Z$35</c:f>
              <c:numCache>
                <c:formatCode>General</c:formatCode>
                <c:ptCount val="2"/>
                <c:pt idx="0">
                  <c:v>34</c:v>
                </c:pt>
                <c:pt idx="1">
                  <c:v>174</c:v>
                </c:pt>
              </c:numCache>
            </c:numRef>
          </c:val>
        </c:ser>
        <c:ser>
          <c:idx val="2"/>
          <c:order val="2"/>
          <c:tx>
            <c:strRef>
              <c:f>'Columnas '!$X$36</c:f>
              <c:strCache>
                <c:ptCount val="1"/>
                <c:pt idx="0">
                  <c:v>Diario NTR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'Columnas '!$Y$33:$Z$33</c:f>
              <c:strCache>
                <c:ptCount val="2"/>
                <c:pt idx="0">
                  <c:v>Positivo </c:v>
                </c:pt>
                <c:pt idx="1">
                  <c:v>Negativo </c:v>
                </c:pt>
              </c:strCache>
            </c:strRef>
          </c:cat>
          <c:val>
            <c:numRef>
              <c:f>'Columnas '!$Y$36:$Z$36</c:f>
              <c:numCache>
                <c:formatCode>General</c:formatCode>
                <c:ptCount val="2"/>
                <c:pt idx="0">
                  <c:v>1</c:v>
                </c:pt>
                <c:pt idx="1">
                  <c:v>168</c:v>
                </c:pt>
              </c:numCache>
            </c:numRef>
          </c:val>
        </c:ser>
        <c:ser>
          <c:idx val="3"/>
          <c:order val="3"/>
          <c:tx>
            <c:strRef>
              <c:f>'Columnas '!$X$37</c:f>
              <c:strCache>
                <c:ptCount val="1"/>
                <c:pt idx="0">
                  <c:v>Mural 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'Columnas '!$Y$33:$Z$33</c:f>
              <c:strCache>
                <c:ptCount val="2"/>
                <c:pt idx="0">
                  <c:v>Positivo </c:v>
                </c:pt>
                <c:pt idx="1">
                  <c:v>Negativo </c:v>
                </c:pt>
              </c:strCache>
            </c:strRef>
          </c:cat>
          <c:val>
            <c:numRef>
              <c:f>'Columnas '!$Y$37:$Z$37</c:f>
              <c:numCache>
                <c:formatCode>General</c:formatCode>
                <c:ptCount val="2"/>
                <c:pt idx="0">
                  <c:v>9</c:v>
                </c:pt>
                <c:pt idx="1">
                  <c:v>93</c:v>
                </c:pt>
              </c:numCache>
            </c:numRef>
          </c:val>
        </c:ser>
        <c:ser>
          <c:idx val="4"/>
          <c:order val="4"/>
          <c:tx>
            <c:strRef>
              <c:f>'Columnas '!$X$38</c:f>
              <c:strCache>
                <c:ptCount val="1"/>
                <c:pt idx="0">
                  <c:v>Occidental </c:v>
                </c:pt>
              </c:strCache>
            </c:strRef>
          </c:tx>
          <c:spPr>
            <a:solidFill>
              <a:srgbClr val="FFCC00"/>
            </a:solidFill>
          </c:spPr>
          <c:dLbls>
            <c:dLblPos val="outEnd"/>
            <c:showVal val="1"/>
          </c:dLbls>
          <c:cat>
            <c:strRef>
              <c:f>'Columnas '!$Y$33:$Z$33</c:f>
              <c:strCache>
                <c:ptCount val="2"/>
                <c:pt idx="0">
                  <c:v>Positivo </c:v>
                </c:pt>
                <c:pt idx="1">
                  <c:v>Negativo </c:v>
                </c:pt>
              </c:strCache>
            </c:strRef>
          </c:cat>
          <c:val>
            <c:numRef>
              <c:f>'Columnas '!$Y$38:$Z$38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val>
        </c:ser>
        <c:dLbls>
          <c:dLblPos val="outEnd"/>
          <c:showVal val="1"/>
        </c:dLbls>
        <c:axId val="126998784"/>
        <c:axId val="128931712"/>
      </c:barChart>
      <c:catAx>
        <c:axId val="126998784"/>
        <c:scaling>
          <c:orientation val="minMax"/>
        </c:scaling>
        <c:axPos val="b"/>
        <c:tickLblPos val="nextTo"/>
        <c:crossAx val="128931712"/>
        <c:crosses val="autoZero"/>
        <c:auto val="1"/>
        <c:lblAlgn val="ctr"/>
        <c:lblOffset val="100"/>
      </c:catAx>
      <c:valAx>
        <c:axId val="128931712"/>
        <c:scaling>
          <c:orientation val="minMax"/>
        </c:scaling>
        <c:axPos val="l"/>
        <c:majorGridlines/>
        <c:numFmt formatCode="General" sourceLinked="1"/>
        <c:tickLblPos val="nextTo"/>
        <c:crossAx val="12699878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'Columnas '!$AB$34</c:f>
              <c:strCache>
                <c:ptCount val="1"/>
                <c:pt idx="0">
                  <c:v>Informador </c:v>
                </c:pt>
              </c:strCache>
            </c:strRef>
          </c:tx>
          <c:spPr>
            <a:solidFill>
              <a:srgbClr val="00B0F0"/>
            </a:solidFill>
          </c:spPr>
          <c:dLbls>
            <c:dLblPos val="outEnd"/>
            <c:showVal val="1"/>
          </c:dLbls>
          <c:cat>
            <c:strRef>
              <c:f>'Columnas '!$AC$33:$AD$33</c:f>
              <c:strCache>
                <c:ptCount val="2"/>
                <c:pt idx="0">
                  <c:v>Local </c:v>
                </c:pt>
                <c:pt idx="1">
                  <c:v>Nacional</c:v>
                </c:pt>
              </c:strCache>
            </c:strRef>
          </c:cat>
          <c:val>
            <c:numRef>
              <c:f>'Columnas '!$AC$34:$AD$34</c:f>
              <c:numCache>
                <c:formatCode>General</c:formatCode>
                <c:ptCount val="2"/>
                <c:pt idx="0">
                  <c:v>57</c:v>
                </c:pt>
                <c:pt idx="1">
                  <c:v>183</c:v>
                </c:pt>
              </c:numCache>
            </c:numRef>
          </c:val>
        </c:ser>
        <c:ser>
          <c:idx val="1"/>
          <c:order val="1"/>
          <c:tx>
            <c:strRef>
              <c:f>'Columnas '!$AB$35</c:f>
              <c:strCache>
                <c:ptCount val="1"/>
                <c:pt idx="0">
                  <c:v>Milenio </c:v>
                </c:pt>
              </c:strCache>
            </c:strRef>
          </c:tx>
          <c:spPr>
            <a:solidFill>
              <a:srgbClr val="7030A0"/>
            </a:solidFill>
          </c:spPr>
          <c:dLbls>
            <c:dLblPos val="outEnd"/>
            <c:showVal val="1"/>
          </c:dLbls>
          <c:cat>
            <c:strRef>
              <c:f>'Columnas '!$AC$33:$AD$33</c:f>
              <c:strCache>
                <c:ptCount val="2"/>
                <c:pt idx="0">
                  <c:v>Local </c:v>
                </c:pt>
                <c:pt idx="1">
                  <c:v>Nacional</c:v>
                </c:pt>
              </c:strCache>
            </c:strRef>
          </c:cat>
          <c:val>
            <c:numRef>
              <c:f>'Columnas '!$AC$35:$AD$35</c:f>
              <c:numCache>
                <c:formatCode>General</c:formatCode>
                <c:ptCount val="2"/>
                <c:pt idx="0">
                  <c:v>37</c:v>
                </c:pt>
                <c:pt idx="1">
                  <c:v>149</c:v>
                </c:pt>
              </c:numCache>
            </c:numRef>
          </c:val>
        </c:ser>
        <c:ser>
          <c:idx val="2"/>
          <c:order val="2"/>
          <c:tx>
            <c:strRef>
              <c:f>'Columnas '!$AB$36</c:f>
              <c:strCache>
                <c:ptCount val="1"/>
                <c:pt idx="0">
                  <c:v>Diario NTR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'Columnas '!$AC$33:$AD$33</c:f>
              <c:strCache>
                <c:ptCount val="2"/>
                <c:pt idx="0">
                  <c:v>Local </c:v>
                </c:pt>
                <c:pt idx="1">
                  <c:v>Nacional</c:v>
                </c:pt>
              </c:strCache>
            </c:strRef>
          </c:cat>
          <c:val>
            <c:numRef>
              <c:f>'Columnas '!$AC$36:$AD$36</c:f>
              <c:numCache>
                <c:formatCode>General</c:formatCode>
                <c:ptCount val="2"/>
                <c:pt idx="0">
                  <c:v>48</c:v>
                </c:pt>
                <c:pt idx="1">
                  <c:v>91</c:v>
                </c:pt>
              </c:numCache>
            </c:numRef>
          </c:val>
        </c:ser>
        <c:ser>
          <c:idx val="3"/>
          <c:order val="3"/>
          <c:tx>
            <c:strRef>
              <c:f>'Columnas '!$AB$37</c:f>
              <c:strCache>
                <c:ptCount val="1"/>
                <c:pt idx="0">
                  <c:v>Mural 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outEnd"/>
            <c:showVal val="1"/>
          </c:dLbls>
          <c:cat>
            <c:strRef>
              <c:f>'Columnas '!$AC$33:$AD$33</c:f>
              <c:strCache>
                <c:ptCount val="2"/>
                <c:pt idx="0">
                  <c:v>Local </c:v>
                </c:pt>
                <c:pt idx="1">
                  <c:v>Nacional</c:v>
                </c:pt>
              </c:strCache>
            </c:strRef>
          </c:cat>
          <c:val>
            <c:numRef>
              <c:f>'Columnas '!$AC$37:$AD$37</c:f>
              <c:numCache>
                <c:formatCode>General</c:formatCode>
                <c:ptCount val="2"/>
                <c:pt idx="0">
                  <c:v>3</c:v>
                </c:pt>
                <c:pt idx="1">
                  <c:v>94</c:v>
                </c:pt>
              </c:numCache>
            </c:numRef>
          </c:val>
        </c:ser>
        <c:ser>
          <c:idx val="4"/>
          <c:order val="4"/>
          <c:tx>
            <c:strRef>
              <c:f>'Columnas '!$AB$38</c:f>
              <c:strCache>
                <c:ptCount val="1"/>
                <c:pt idx="0">
                  <c:v>Occidental </c:v>
                </c:pt>
              </c:strCache>
            </c:strRef>
          </c:tx>
          <c:spPr>
            <a:solidFill>
              <a:srgbClr val="FFCC00"/>
            </a:solidFill>
          </c:spPr>
          <c:dLbls>
            <c:dLblPos val="outEnd"/>
            <c:showVal val="1"/>
          </c:dLbls>
          <c:cat>
            <c:strRef>
              <c:f>'Columnas '!$AC$33:$AD$33</c:f>
              <c:strCache>
                <c:ptCount val="2"/>
                <c:pt idx="0">
                  <c:v>Local </c:v>
                </c:pt>
                <c:pt idx="1">
                  <c:v>Nacional</c:v>
                </c:pt>
              </c:strCache>
            </c:strRef>
          </c:cat>
          <c:val>
            <c:numRef>
              <c:f>'Columnas '!$AC$38:$AD$38</c:f>
              <c:numCache>
                <c:formatCode>General</c:formatCode>
                <c:ptCount val="2"/>
                <c:pt idx="0">
                  <c:v>9</c:v>
                </c:pt>
                <c:pt idx="1">
                  <c:v>18</c:v>
                </c:pt>
              </c:numCache>
            </c:numRef>
          </c:val>
        </c:ser>
        <c:dLbls>
          <c:dLblPos val="outEnd"/>
          <c:showVal val="1"/>
        </c:dLbls>
        <c:axId val="130233472"/>
        <c:axId val="130324736"/>
      </c:barChart>
      <c:catAx>
        <c:axId val="130233472"/>
        <c:scaling>
          <c:orientation val="minMax"/>
        </c:scaling>
        <c:axPos val="b"/>
        <c:tickLblPos val="nextTo"/>
        <c:crossAx val="130324736"/>
        <c:crosses val="autoZero"/>
        <c:auto val="1"/>
        <c:lblAlgn val="ctr"/>
        <c:lblOffset val="100"/>
      </c:catAx>
      <c:valAx>
        <c:axId val="130324736"/>
        <c:scaling>
          <c:orientation val="minMax"/>
        </c:scaling>
        <c:axPos val="l"/>
        <c:majorGridlines/>
        <c:numFmt formatCode="General" sourceLinked="1"/>
        <c:tickLblPos val="nextTo"/>
        <c:crossAx val="130233472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B9826-7F51-44D4-8F69-0E04C879D38B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0B273-B6D8-45F4-8E9B-05AE4C6FE27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417011d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417011db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g7417011d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7417011dbe_1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1143000"/>
            <a:ext cx="5359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Google Shape;575;g7417011dbe_1_1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g7417011dbe_1_10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7417011dbe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7417011dbe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7417011dbe_1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con imagen">
  <p:cSld name="Diapositiva de título con imagen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758489" y="1436922"/>
            <a:ext cx="5689939" cy="151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entury Gothic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786158" y="5096664"/>
            <a:ext cx="4366962" cy="94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125" tIns="52048" rIns="104125" bIns="52048" anchor="t" anchorCtr="0">
            <a:noAutofit/>
          </a:bodyPr>
          <a:lstStyle>
            <a:lvl1pPr marL="520708" lvl="0" indent="-260355" algn="l">
              <a:lnSpc>
                <a:spcPct val="90000"/>
              </a:lnSpc>
              <a:spcBef>
                <a:spcPts val="1139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3200" b="0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041417" lvl="1" indent="-260355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100" b="1" i="1"/>
            </a:lvl2pPr>
            <a:lvl3pPr marL="1562126" lvl="2" indent="-260355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100" b="1" i="1"/>
            </a:lvl3pPr>
            <a:lvl4pPr marL="2082834" lvl="3" indent="-260355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100" b="1" i="1"/>
            </a:lvl4pPr>
            <a:lvl5pPr marL="2603542" lvl="4" indent="-260355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100" b="1" i="1"/>
            </a:lvl5pPr>
            <a:lvl6pPr marL="3124251" lvl="5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644959" lvl="6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165668" lvl="7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686377" lvl="8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8068059" y="5422168"/>
            <a:ext cx="736577" cy="736673"/>
          </a:xfrm>
          <a:custGeom>
            <a:avLst/>
            <a:gdLst/>
            <a:ahLst/>
            <a:cxnLst/>
            <a:rect l="l" t="t" r="r" b="b"/>
            <a:pathLst>
              <a:path w="736672" h="736672" extrusionOk="0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9028788" y="3463633"/>
            <a:ext cx="3174900" cy="2946691"/>
          </a:xfrm>
          <a:custGeom>
            <a:avLst/>
            <a:gdLst/>
            <a:ahLst/>
            <a:cxnLst/>
            <a:rect l="l" t="t" r="r" b="b"/>
            <a:pathLst>
              <a:path w="3175312" h="2946690" extrusionOk="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11042395" y="4566101"/>
            <a:ext cx="1155664" cy="863685"/>
          </a:xfrm>
          <a:custGeom>
            <a:avLst/>
            <a:gdLst/>
            <a:ahLst/>
            <a:cxnLst/>
            <a:rect l="l" t="t" r="r" b="b"/>
            <a:pathLst>
              <a:path w="1155813" h="863685" extrusionOk="0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10742266" y="-1685"/>
            <a:ext cx="1447754" cy="1003398"/>
          </a:xfrm>
          <a:custGeom>
            <a:avLst/>
            <a:gdLst/>
            <a:ahLst/>
            <a:cxnLst/>
            <a:rect l="l" t="t" r="r" b="b"/>
            <a:pathLst>
              <a:path w="1447942" h="1003398" extrusionOk="0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6535930" y="-12701"/>
            <a:ext cx="4978243" cy="2133810"/>
          </a:xfrm>
          <a:custGeom>
            <a:avLst/>
            <a:gdLst/>
            <a:ahLst/>
            <a:cxnLst/>
            <a:rect l="l" t="t" r="r" b="b"/>
            <a:pathLst>
              <a:path w="4978890" h="2133810" extrusionOk="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6518117" y="-12698"/>
            <a:ext cx="5029040" cy="2146510"/>
          </a:xfrm>
          <a:custGeom>
            <a:avLst/>
            <a:gdLst/>
            <a:ahLst/>
            <a:cxnLst/>
            <a:rect l="l" t="t" r="r" b="b"/>
            <a:pathLst>
              <a:path w="5029695" h="2146511" extrusionOk="0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2"/>
          </p:nvPr>
        </p:nvSpPr>
        <p:spPr>
          <a:xfrm>
            <a:off x="786158" y="3425365"/>
            <a:ext cx="3628828" cy="94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125" tIns="52048" rIns="104125" bIns="52048" anchor="t" anchorCtr="0">
            <a:noAutofit/>
          </a:bodyPr>
          <a:lstStyle>
            <a:lvl1pPr marL="520708" lvl="0" indent="-260355" algn="l">
              <a:lnSpc>
                <a:spcPct val="90000"/>
              </a:lnSpc>
              <a:spcBef>
                <a:spcPts val="1139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200" b="1" i="0"/>
            </a:lvl1pPr>
            <a:lvl2pPr marL="1041417" lvl="1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2pPr>
            <a:lvl3pPr marL="1562126" lvl="2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2082834" lvl="3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4pPr>
            <a:lvl5pPr marL="2603542" lvl="4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5pPr>
            <a:lvl6pPr marL="3124251" lvl="5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644959" lvl="6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165668" lvl="7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686377" lvl="8" indent="-390531" algn="l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895602" y="3124630"/>
            <a:ext cx="2158015" cy="151200"/>
          </a:xfrm>
          <a:custGeom>
            <a:avLst/>
            <a:gdLst/>
            <a:ahLst/>
            <a:cxnLst/>
            <a:rect l="l" t="t" r="r" b="b"/>
            <a:pathLst>
              <a:path w="2158295" h="165045" extrusionOk="0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-7813" y="5057880"/>
            <a:ext cx="715015" cy="949830"/>
          </a:xfrm>
          <a:custGeom>
            <a:avLst/>
            <a:gdLst/>
            <a:ahLst/>
            <a:cxnLst/>
            <a:rect l="l" t="t" r="r" b="b"/>
            <a:pathLst>
              <a:path w="723600" h="1015200" extrusionOk="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>
            <a:spLocks noGrp="1"/>
          </p:cNvSpPr>
          <p:nvPr>
            <p:ph type="pic" idx="3"/>
          </p:nvPr>
        </p:nvSpPr>
        <p:spPr>
          <a:xfrm>
            <a:off x="4614356" y="2"/>
            <a:ext cx="7584937" cy="5949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125" tIns="52048" rIns="104125" bIns="52048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139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1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7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 con subtítulo">
  <p:cSld name="Comparación con sub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/>
        </p:nvSpPr>
        <p:spPr>
          <a:xfrm>
            <a:off x="10892002" y="5803030"/>
            <a:ext cx="38515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1332817" y="5787811"/>
            <a:ext cx="870396" cy="409651"/>
          </a:xfrm>
          <a:custGeom>
            <a:avLst/>
            <a:gdLst/>
            <a:ahLst/>
            <a:cxnLst/>
            <a:rect l="l" t="t" r="r" b="b"/>
            <a:pathLst>
              <a:path w="870509" h="409651" extrusionOk="0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2000">
                <a:schemeClr val="accent1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831742" y="781051"/>
            <a:ext cx="10514231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811207" y="2959594"/>
            <a:ext cx="436505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 b="1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4723786" y="5816819"/>
            <a:ext cx="274284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812184" y="5797770"/>
            <a:ext cx="4114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body" idx="2"/>
          </p:nvPr>
        </p:nvSpPr>
        <p:spPr>
          <a:xfrm>
            <a:off x="829959" y="1898651"/>
            <a:ext cx="1051423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 i="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 i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 i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 i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 i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3018652" y="1583027"/>
            <a:ext cx="6153111" cy="151200"/>
          </a:xfrm>
          <a:custGeom>
            <a:avLst/>
            <a:gdLst/>
            <a:ahLst/>
            <a:cxnLst/>
            <a:rect l="l" t="t" r="r" b="b"/>
            <a:pathLst>
              <a:path w="4629150" h="123825" extrusionOk="0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"/>
          <p:cNvSpPr txBox="1">
            <a:spLocks noGrp="1"/>
          </p:cNvSpPr>
          <p:nvPr>
            <p:ph type="body" idx="3"/>
          </p:nvPr>
        </p:nvSpPr>
        <p:spPr>
          <a:xfrm>
            <a:off x="5973209" y="2959594"/>
            <a:ext cx="436505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500"/>
              <a:buNone/>
              <a:defRPr sz="2500" b="1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4"/>
          </p:nvPr>
        </p:nvSpPr>
        <p:spPr>
          <a:xfrm>
            <a:off x="811207" y="3294246"/>
            <a:ext cx="4365057" cy="233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•"/>
              <a:defRPr sz="1400">
                <a:solidFill>
                  <a:srgbClr val="595959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>
                <a:solidFill>
                  <a:srgbClr val="7F7F7F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>
                <a:solidFill>
                  <a:srgbClr val="7F7F7F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>
                <a:solidFill>
                  <a:srgbClr val="7F7F7F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>
                <a:solidFill>
                  <a:srgbClr val="7F7F7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body" idx="5"/>
          </p:nvPr>
        </p:nvSpPr>
        <p:spPr>
          <a:xfrm>
            <a:off x="5973209" y="3294246"/>
            <a:ext cx="4365057" cy="233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•"/>
              <a:defRPr sz="1400">
                <a:solidFill>
                  <a:srgbClr val="595959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>
                <a:solidFill>
                  <a:srgbClr val="7F7F7F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>
                <a:solidFill>
                  <a:srgbClr val="7F7F7F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>
                <a:solidFill>
                  <a:srgbClr val="7F7F7F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>
                <a:solidFill>
                  <a:srgbClr val="7F7F7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2" name="Google Shape;41;p3"/>
          <p:cNvGrpSpPr/>
          <p:nvPr/>
        </p:nvGrpSpPr>
        <p:grpSpPr>
          <a:xfrm>
            <a:off x="9998518" y="-7969"/>
            <a:ext cx="2199139" cy="1945482"/>
            <a:chOff x="9994666" y="-7969"/>
            <a:chExt cx="2199425" cy="1945482"/>
          </a:xfrm>
        </p:grpSpPr>
        <p:sp>
          <p:nvSpPr>
            <p:cNvPr id="42" name="Google Shape;42;p3"/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/>
              <a:ahLst/>
              <a:cxnLst/>
              <a:rect l="l" t="t" r="r" b="b"/>
              <a:pathLst>
                <a:path w="1466283" h="1009397" extrusionOk="0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/>
              <a:ahLst/>
              <a:cxnLst/>
              <a:rect l="l" t="t" r="r" b="b"/>
              <a:pathLst>
                <a:path w="2178174" h="1593786" extrusionOk="0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/>
              <a:ahLst/>
              <a:cxnLst/>
              <a:rect l="l" t="t" r="r" b="b"/>
              <a:pathLst>
                <a:path w="1455658" h="839394" extrusionOk="0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/>
              <a:ahLst/>
              <a:cxnLst/>
              <a:rect l="l" t="t" r="r" b="b"/>
              <a:pathLst>
                <a:path w="1062524" h="743766" extrusionOk="0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/>
              <a:ahLst/>
              <a:cxnLst/>
              <a:rect l="l" t="t" r="r" b="b"/>
              <a:pathLst>
                <a:path w="1083774" h="775642" extrusionOk="0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/>
              <a:ahLst/>
              <a:cxnLst/>
              <a:rect l="l" t="t" r="r" b="b"/>
              <a:pathLst>
                <a:path w="2199425" h="1636287" extrusionOk="0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520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17B8B-7319-4B09-BC0E-68EF92C1B935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1C97-28ED-46CB-B474-66E129F8CAA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8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9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"/>
          <p:cNvSpPr txBox="1">
            <a:spLocks noGrp="1"/>
          </p:cNvSpPr>
          <p:nvPr>
            <p:ph type="title"/>
          </p:nvPr>
        </p:nvSpPr>
        <p:spPr>
          <a:xfrm>
            <a:off x="758490" y="1436922"/>
            <a:ext cx="5689959" cy="1517400"/>
          </a:xfrm>
          <a:prstGeom prst="rect">
            <a:avLst/>
          </a:prstGeom>
        </p:spPr>
        <p:txBody>
          <a:bodyPr spcFirstLastPara="1" wrap="square" lIns="76148" tIns="38064" rIns="76148" bIns="38064" anchor="ctr" anchorCtr="0">
            <a:noAutofit/>
          </a:bodyPr>
          <a:lstStyle/>
          <a:p>
            <a:endParaRPr/>
          </a:p>
        </p:txBody>
      </p:sp>
      <p:sp>
        <p:nvSpPr>
          <p:cNvPr id="324" name="Google Shape;324;p21"/>
          <p:cNvSpPr txBox="1">
            <a:spLocks noGrp="1"/>
          </p:cNvSpPr>
          <p:nvPr>
            <p:ph type="body" idx="1"/>
          </p:nvPr>
        </p:nvSpPr>
        <p:spPr>
          <a:xfrm>
            <a:off x="786156" y="5096662"/>
            <a:ext cx="4366832" cy="949800"/>
          </a:xfrm>
          <a:prstGeom prst="rect">
            <a:avLst/>
          </a:prstGeom>
        </p:spPr>
        <p:txBody>
          <a:bodyPr spcFirstLastPara="1" wrap="square" lIns="76148" tIns="38064" rIns="76148" bIns="38064" anchor="t" anchorCtr="0">
            <a:noAutofit/>
          </a:bodyPr>
          <a:lstStyle/>
          <a:p>
            <a:pPr marL="0" indent="0">
              <a:spcBef>
                <a:spcPts val="833"/>
              </a:spcBef>
            </a:pPr>
            <a:endParaRPr/>
          </a:p>
        </p:txBody>
      </p:sp>
      <p:sp>
        <p:nvSpPr>
          <p:cNvPr id="325" name="Google Shape;325;p21"/>
          <p:cNvSpPr txBox="1">
            <a:spLocks noGrp="1"/>
          </p:cNvSpPr>
          <p:nvPr>
            <p:ph type="body" idx="2"/>
          </p:nvPr>
        </p:nvSpPr>
        <p:spPr>
          <a:xfrm>
            <a:off x="786156" y="3425363"/>
            <a:ext cx="3628928" cy="949800"/>
          </a:xfrm>
          <a:prstGeom prst="rect">
            <a:avLst/>
          </a:prstGeom>
        </p:spPr>
        <p:txBody>
          <a:bodyPr spcFirstLastPara="1" wrap="square" lIns="76148" tIns="38064" rIns="76148" bIns="38064" anchor="t" anchorCtr="0">
            <a:noAutofit/>
          </a:bodyPr>
          <a:lstStyle/>
          <a:p>
            <a:pPr marL="0" indent="0">
              <a:spcBef>
                <a:spcPts val="833"/>
              </a:spcBef>
            </a:pPr>
            <a:endParaRPr/>
          </a:p>
        </p:txBody>
      </p:sp>
      <p:sp>
        <p:nvSpPr>
          <p:cNvPr id="326" name="Google Shape;326;p21"/>
          <p:cNvSpPr>
            <a:spLocks noGrp="1"/>
          </p:cNvSpPr>
          <p:nvPr>
            <p:ph type="pic" idx="3"/>
          </p:nvPr>
        </p:nvSpPr>
        <p:spPr>
          <a:xfrm>
            <a:off x="4614352" y="0"/>
            <a:ext cx="7584813" cy="5949600"/>
          </a:xfrm>
          <a:prstGeom prst="rect">
            <a:avLst/>
          </a:prstGeom>
        </p:spPr>
        <p:txBody>
          <a:bodyPr spcFirstLastPara="1" wrap="square" lIns="76148" tIns="38064" rIns="76148" bIns="38064" anchor="ctr" anchorCtr="0">
            <a:noAutofit/>
          </a:bodyPr>
          <a:lstStyle/>
          <a:p>
            <a:pPr marL="0" indent="0">
              <a:spcBef>
                <a:spcPts val="833"/>
              </a:spcBef>
            </a:pP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41694" y="0"/>
            <a:ext cx="12232108" cy="6858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6148" tIns="76148" rIns="76148" bIns="76148" anchor="ctr" anchorCtr="0">
            <a:noAutofit/>
          </a:bodyPr>
          <a:lstStyle/>
          <a:p>
            <a:endParaRPr/>
          </a:p>
        </p:txBody>
      </p:sp>
      <p:pic>
        <p:nvPicPr>
          <p:cNvPr id="328" name="Google Shape;328;p21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485017" y="1436938"/>
            <a:ext cx="3741765" cy="346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1"/>
          <p:cNvPicPr preferRelativeResize="0"/>
          <p:nvPr/>
        </p:nvPicPr>
        <p:blipFill rotWithShape="1">
          <a:blip r:embed="rId4" cstate="print">
            <a:alphaModFix/>
          </a:blip>
          <a:srcRect l="26452" t="10435" r="27212" b="8977"/>
          <a:stretch/>
        </p:blipFill>
        <p:spPr>
          <a:xfrm>
            <a:off x="9193279" y="6083649"/>
            <a:ext cx="462666" cy="465026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21"/>
          <p:cNvSpPr txBox="1"/>
          <p:nvPr/>
        </p:nvSpPr>
        <p:spPr>
          <a:xfrm>
            <a:off x="9583428" y="6010450"/>
            <a:ext cx="2445582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48" tIns="76148" rIns="76148" bIns="76148" anchor="t" anchorCtr="0">
            <a:noAutofit/>
          </a:bodyPr>
          <a:lstStyle/>
          <a:p>
            <a:r>
              <a:rPr lang="es-MX" sz="1200" dirty="0">
                <a:latin typeface="Montserrat"/>
                <a:ea typeface="Montserrat"/>
                <a:cs typeface="Montserrat"/>
                <a:sym typeface="Montserrat"/>
              </a:rPr>
              <a:t>@Observatorio Político Electoral </a:t>
            </a:r>
            <a:r>
              <a:rPr lang="es-MX" sz="1200" dirty="0" err="1">
                <a:latin typeface="Montserrat"/>
                <a:ea typeface="Montserrat"/>
                <a:cs typeface="Montserrat"/>
                <a:sym typeface="Montserrat"/>
              </a:rPr>
              <a:t>UdeG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4"/>
          <p:cNvSpPr txBox="1">
            <a:spLocks noGrp="1"/>
          </p:cNvSpPr>
          <p:nvPr>
            <p:ph type="title"/>
          </p:nvPr>
        </p:nvSpPr>
        <p:spPr>
          <a:xfrm>
            <a:off x="0" y="76151"/>
            <a:ext cx="12014036" cy="13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s-MX" sz="3600" dirty="0" smtClean="0">
                <a:solidFill>
                  <a:schemeClr val="dk1"/>
                </a:solidFill>
              </a:rPr>
              <a:t>Columnas:</a:t>
            </a:r>
            <a:r>
              <a:rPr lang="es-MX" sz="3600" dirty="0" smtClean="0">
                <a:solidFill>
                  <a:schemeClr val="dk1"/>
                </a:solidFill>
              </a:rPr>
              <a:t/>
            </a:r>
            <a:br>
              <a:rPr lang="es-MX" sz="3600" dirty="0" smtClean="0">
                <a:solidFill>
                  <a:schemeClr val="dk1"/>
                </a:solidFill>
              </a:rPr>
            </a:br>
            <a:r>
              <a:rPr lang="es-MX" sz="3600" dirty="0" smtClean="0">
                <a:solidFill>
                  <a:schemeClr val="dk1"/>
                </a:solidFill>
              </a:rPr>
              <a:t>Actores mencionados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6" name="Google Shape;366;p24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sp>
        <p:nvSpPr>
          <p:cNvPr id="373" name="Google Shape;373;p24"/>
          <p:cNvSpPr/>
          <p:nvPr/>
        </p:nvSpPr>
        <p:spPr>
          <a:xfrm>
            <a:off x="10043646" y="1"/>
            <a:ext cx="2146768" cy="1898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923" y="233451"/>
            <a:ext cx="823618" cy="67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Periódic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1854" y="2357430"/>
            <a:ext cx="2038559" cy="3031364"/>
          </a:xfrm>
          <a:prstGeom prst="rect">
            <a:avLst/>
          </a:prstGeom>
        </p:spPr>
      </p:pic>
      <p:graphicFrame>
        <p:nvGraphicFramePr>
          <p:cNvPr id="7" name="3 Gráfico"/>
          <p:cNvGraphicFramePr/>
          <p:nvPr/>
        </p:nvGraphicFramePr>
        <p:xfrm>
          <a:off x="380166" y="2214554"/>
          <a:ext cx="992988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4"/>
          <p:cNvSpPr txBox="1">
            <a:spLocks noGrp="1"/>
          </p:cNvSpPr>
          <p:nvPr>
            <p:ph type="title"/>
          </p:nvPr>
        </p:nvSpPr>
        <p:spPr>
          <a:xfrm>
            <a:off x="0" y="76151"/>
            <a:ext cx="12014036" cy="13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s-MX" sz="3600" dirty="0" smtClean="0">
                <a:solidFill>
                  <a:schemeClr val="dk1"/>
                </a:solidFill>
              </a:rPr>
              <a:t>Valoraciones de </a:t>
            </a:r>
            <a:r>
              <a:rPr lang="es-MX" sz="3600" dirty="0" smtClean="0">
                <a:solidFill>
                  <a:schemeClr val="dk1"/>
                </a:solidFill>
              </a:rPr>
              <a:t>las columnas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6" name="Google Shape;366;p24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sp>
        <p:nvSpPr>
          <p:cNvPr id="373" name="Google Shape;373;p24"/>
          <p:cNvSpPr/>
          <p:nvPr/>
        </p:nvSpPr>
        <p:spPr>
          <a:xfrm>
            <a:off x="10043646" y="1"/>
            <a:ext cx="2146768" cy="1898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923" y="233451"/>
            <a:ext cx="823618" cy="67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Periódic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1854" y="2357430"/>
            <a:ext cx="2038559" cy="3031364"/>
          </a:xfrm>
          <a:prstGeom prst="rect">
            <a:avLst/>
          </a:prstGeom>
        </p:spPr>
      </p:pic>
      <p:graphicFrame>
        <p:nvGraphicFramePr>
          <p:cNvPr id="8" name="4 Gráfico"/>
          <p:cNvGraphicFramePr/>
          <p:nvPr/>
        </p:nvGraphicFramePr>
        <p:xfrm>
          <a:off x="380166" y="2054678"/>
          <a:ext cx="9929882" cy="444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4"/>
          <p:cNvSpPr txBox="1">
            <a:spLocks noGrp="1"/>
          </p:cNvSpPr>
          <p:nvPr>
            <p:ph type="title"/>
          </p:nvPr>
        </p:nvSpPr>
        <p:spPr>
          <a:xfrm>
            <a:off x="0" y="76151"/>
            <a:ext cx="12014036" cy="13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s-MX" sz="3600" dirty="0" smtClean="0">
                <a:solidFill>
                  <a:schemeClr val="dk1"/>
                </a:solidFill>
              </a:rPr>
              <a:t>Ámbito de las </a:t>
            </a:r>
            <a:r>
              <a:rPr lang="es-MX" sz="3600" dirty="0" smtClean="0">
                <a:solidFill>
                  <a:schemeClr val="dk1"/>
                </a:solidFill>
              </a:rPr>
              <a:t>columnas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6" name="Google Shape;366;p24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373" name="Google Shape;373;p24"/>
          <p:cNvSpPr/>
          <p:nvPr/>
        </p:nvSpPr>
        <p:spPr>
          <a:xfrm>
            <a:off x="10043646" y="1"/>
            <a:ext cx="2146768" cy="1898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923" y="233451"/>
            <a:ext cx="823618" cy="67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Periódic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1854" y="2357430"/>
            <a:ext cx="2038559" cy="3031364"/>
          </a:xfrm>
          <a:prstGeom prst="rect">
            <a:avLst/>
          </a:prstGeom>
        </p:spPr>
      </p:pic>
      <p:graphicFrame>
        <p:nvGraphicFramePr>
          <p:cNvPr id="8" name="5 Gráfico"/>
          <p:cNvGraphicFramePr/>
          <p:nvPr/>
        </p:nvGraphicFramePr>
        <p:xfrm>
          <a:off x="308728" y="2054678"/>
          <a:ext cx="10001320" cy="451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41"/>
          <p:cNvSpPr txBox="1">
            <a:spLocks noGrp="1"/>
          </p:cNvSpPr>
          <p:nvPr>
            <p:ph type="title"/>
          </p:nvPr>
        </p:nvSpPr>
        <p:spPr>
          <a:xfrm>
            <a:off x="758489" y="1436922"/>
            <a:ext cx="5689959" cy="151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41"/>
          <p:cNvSpPr txBox="1">
            <a:spLocks noGrp="1"/>
          </p:cNvSpPr>
          <p:nvPr>
            <p:ph type="body" idx="1"/>
          </p:nvPr>
        </p:nvSpPr>
        <p:spPr>
          <a:xfrm>
            <a:off x="786156" y="5096662"/>
            <a:ext cx="4366832" cy="949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41"/>
          <p:cNvSpPr txBox="1">
            <a:spLocks noGrp="1"/>
          </p:cNvSpPr>
          <p:nvPr>
            <p:ph type="body" idx="2"/>
          </p:nvPr>
        </p:nvSpPr>
        <p:spPr>
          <a:xfrm>
            <a:off x="786156" y="3425363"/>
            <a:ext cx="3628928" cy="949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41"/>
          <p:cNvSpPr>
            <a:spLocks noGrp="1"/>
          </p:cNvSpPr>
          <p:nvPr>
            <p:ph type="pic" idx="3"/>
          </p:nvPr>
        </p:nvSpPr>
        <p:spPr>
          <a:xfrm>
            <a:off x="4614353" y="0"/>
            <a:ext cx="7584813" cy="5949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41"/>
          <p:cNvSpPr/>
          <p:nvPr/>
        </p:nvSpPr>
        <p:spPr>
          <a:xfrm>
            <a:off x="-33046" y="0"/>
            <a:ext cx="12232108" cy="6858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83" name="Google Shape;583;p41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485017" y="1436937"/>
            <a:ext cx="3741765" cy="346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p41"/>
          <p:cNvPicPr preferRelativeResize="0"/>
          <p:nvPr/>
        </p:nvPicPr>
        <p:blipFill rotWithShape="1">
          <a:blip r:embed="rId4" cstate="print">
            <a:alphaModFix/>
          </a:blip>
          <a:srcRect l="26452" t="10435" r="27212" b="8977"/>
          <a:stretch/>
        </p:blipFill>
        <p:spPr>
          <a:xfrm>
            <a:off x="9193278" y="6083649"/>
            <a:ext cx="462666" cy="465026"/>
          </a:xfrm>
          <a:prstGeom prst="rect">
            <a:avLst/>
          </a:prstGeom>
          <a:noFill/>
          <a:ln>
            <a:noFill/>
          </a:ln>
        </p:spPr>
      </p:pic>
      <p:sp>
        <p:nvSpPr>
          <p:cNvPr id="585" name="Google Shape;585;p41"/>
          <p:cNvSpPr txBox="1"/>
          <p:nvPr/>
        </p:nvSpPr>
        <p:spPr>
          <a:xfrm>
            <a:off x="9583427" y="6010450"/>
            <a:ext cx="2445582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>
                <a:latin typeface="Montserrat"/>
                <a:ea typeface="Montserrat"/>
                <a:cs typeface="Montserrat"/>
                <a:sym typeface="Montserrat"/>
              </a:rPr>
              <a:t>@Observatorio Político Electoral </a:t>
            </a:r>
            <a:r>
              <a:rPr lang="es-MX" sz="1400" dirty="0" err="1">
                <a:latin typeface="Montserrat"/>
                <a:ea typeface="Montserrat"/>
                <a:cs typeface="Montserrat"/>
                <a:sym typeface="Montserrat"/>
              </a:rPr>
              <a:t>UdeG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2"/>
          <p:cNvSpPr txBox="1">
            <a:spLocks noGrp="1"/>
          </p:cNvSpPr>
          <p:nvPr>
            <p:ph type="title"/>
          </p:nvPr>
        </p:nvSpPr>
        <p:spPr>
          <a:xfrm>
            <a:off x="758490" y="1436922"/>
            <a:ext cx="5689959" cy="1517400"/>
          </a:xfrm>
          <a:prstGeom prst="rect">
            <a:avLst/>
          </a:prstGeom>
        </p:spPr>
        <p:txBody>
          <a:bodyPr spcFirstLastPara="1" wrap="square" lIns="76148" tIns="38064" rIns="76148" bIns="38064" anchor="ctr" anchorCtr="0">
            <a:noAutofit/>
          </a:bodyPr>
          <a:lstStyle/>
          <a:p>
            <a:endParaRPr/>
          </a:p>
        </p:txBody>
      </p:sp>
      <p:sp>
        <p:nvSpPr>
          <p:cNvPr id="337" name="Google Shape;337;p22"/>
          <p:cNvSpPr txBox="1">
            <a:spLocks noGrp="1"/>
          </p:cNvSpPr>
          <p:nvPr>
            <p:ph type="body" idx="1"/>
          </p:nvPr>
        </p:nvSpPr>
        <p:spPr>
          <a:xfrm>
            <a:off x="786156" y="5096662"/>
            <a:ext cx="4366832" cy="949800"/>
          </a:xfrm>
          <a:prstGeom prst="rect">
            <a:avLst/>
          </a:prstGeom>
        </p:spPr>
        <p:txBody>
          <a:bodyPr spcFirstLastPara="1" wrap="square" lIns="76148" tIns="38064" rIns="76148" bIns="38064" anchor="t" anchorCtr="0">
            <a:noAutofit/>
          </a:bodyPr>
          <a:lstStyle/>
          <a:p>
            <a:pPr marL="0" indent="0">
              <a:spcBef>
                <a:spcPts val="833"/>
              </a:spcBef>
            </a:pPr>
            <a:endParaRPr/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2"/>
          </p:nvPr>
        </p:nvSpPr>
        <p:spPr>
          <a:xfrm>
            <a:off x="786156" y="3425363"/>
            <a:ext cx="3628928" cy="949800"/>
          </a:xfrm>
          <a:prstGeom prst="rect">
            <a:avLst/>
          </a:prstGeom>
        </p:spPr>
        <p:txBody>
          <a:bodyPr spcFirstLastPara="1" wrap="square" lIns="76148" tIns="38064" rIns="76148" bIns="38064" anchor="t" anchorCtr="0">
            <a:noAutofit/>
          </a:bodyPr>
          <a:lstStyle/>
          <a:p>
            <a:pPr marL="0" indent="0">
              <a:spcBef>
                <a:spcPts val="833"/>
              </a:spcBef>
            </a:pPr>
            <a:endParaRPr/>
          </a:p>
        </p:txBody>
      </p:sp>
      <p:sp>
        <p:nvSpPr>
          <p:cNvPr id="339" name="Google Shape;339;p22"/>
          <p:cNvSpPr>
            <a:spLocks noGrp="1"/>
          </p:cNvSpPr>
          <p:nvPr>
            <p:ph type="pic" idx="3"/>
          </p:nvPr>
        </p:nvSpPr>
        <p:spPr>
          <a:xfrm>
            <a:off x="4614352" y="0"/>
            <a:ext cx="7584813" cy="5949600"/>
          </a:xfrm>
          <a:prstGeom prst="rect">
            <a:avLst/>
          </a:prstGeom>
        </p:spPr>
        <p:txBody>
          <a:bodyPr spcFirstLastPara="1" wrap="square" lIns="76148" tIns="38064" rIns="76148" bIns="38064" anchor="ctr" anchorCtr="0">
            <a:noAutofit/>
          </a:bodyPr>
          <a:lstStyle/>
          <a:p>
            <a:pPr marL="0" indent="0">
              <a:spcBef>
                <a:spcPts val="833"/>
              </a:spcBef>
            </a:pPr>
            <a:endParaRPr/>
          </a:p>
        </p:txBody>
      </p:sp>
      <p:sp>
        <p:nvSpPr>
          <p:cNvPr id="340" name="Google Shape;340;p22"/>
          <p:cNvSpPr txBox="1"/>
          <p:nvPr/>
        </p:nvSpPr>
        <p:spPr>
          <a:xfrm>
            <a:off x="75639" y="1944600"/>
            <a:ext cx="9142810" cy="12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48" tIns="76148" rIns="76148" bIns="76148" anchor="b" anchorCtr="0">
            <a:noAutofit/>
          </a:bodyPr>
          <a:lstStyle/>
          <a:p>
            <a:pPr algn="ctr"/>
            <a:r>
              <a:rPr lang="es-MX" sz="22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  <a:endParaRPr sz="22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algn="ctr"/>
            <a:r>
              <a:rPr lang="es-MX" sz="22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Partidos políticos </a:t>
            </a:r>
            <a:endParaRPr sz="22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1" name="Google Shape;341;p22"/>
          <p:cNvSpPr txBox="1"/>
          <p:nvPr/>
        </p:nvSpPr>
        <p:spPr>
          <a:xfrm>
            <a:off x="8471356" y="4663217"/>
            <a:ext cx="54862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48" tIns="76148" rIns="76148" bIns="76148" anchor="ctr" anchorCtr="0">
            <a:noAutofit/>
          </a:bodyPr>
          <a:lstStyle/>
          <a:p>
            <a:pPr algn="r"/>
            <a:fld id="{00000000-1234-1234-1234-123412341234}" type="slidenum">
              <a:rPr lang="es-MX" sz="800">
                <a:solidFill>
                  <a:srgbClr val="595959"/>
                </a:solidFill>
              </a:rPr>
              <a:pPr algn="r"/>
              <a:t>2</a:t>
            </a:fld>
            <a:endParaRPr sz="800">
              <a:solidFill>
                <a:srgbClr val="595959"/>
              </a:solidFill>
            </a:endParaRPr>
          </a:p>
        </p:txBody>
      </p:sp>
      <p:sp>
        <p:nvSpPr>
          <p:cNvPr id="342" name="Google Shape;342;p22"/>
          <p:cNvSpPr txBox="1"/>
          <p:nvPr/>
        </p:nvSpPr>
        <p:spPr>
          <a:xfrm>
            <a:off x="6123329" y="3802525"/>
            <a:ext cx="2545769" cy="12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48" tIns="76148" rIns="76148" bIns="76148" anchor="ctr" anchorCtr="0">
            <a:noAutofit/>
          </a:bodyPr>
          <a:lstStyle/>
          <a:p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Coordinador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Dr. Andrea </a:t>
            </a: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Bussoletti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3" name="Google Shape;343;p22"/>
          <p:cNvSpPr txBox="1"/>
          <p:nvPr/>
        </p:nvSpPr>
        <p:spPr>
          <a:xfrm>
            <a:off x="568151" y="3891825"/>
            <a:ext cx="4003279" cy="9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48" tIns="76148" rIns="76148" bIns="76148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Rosa Isela </a:t>
            </a: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Manjarrez</a:t>
            </a: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Diaz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Roberto Abraham Reyes Cortes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Alejandro </a:t>
            </a: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Argenis</a:t>
            </a: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Reynoso Tabares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4" name="Google Shape;344;p22"/>
          <p:cNvPicPr preferRelativeResize="0"/>
          <p:nvPr/>
        </p:nvPicPr>
        <p:blipFill rotWithShape="1">
          <a:blip r:embed="rId3">
            <a:alphaModFix/>
          </a:blip>
          <a:srcRect l="29517" t="27161" r="16402" b="19075"/>
          <a:stretch/>
        </p:blipFill>
        <p:spPr>
          <a:xfrm>
            <a:off x="1" y="-80500"/>
            <a:ext cx="12190414" cy="69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22"/>
          <p:cNvSpPr txBox="1"/>
          <p:nvPr/>
        </p:nvSpPr>
        <p:spPr>
          <a:xfrm>
            <a:off x="1" y="2032600"/>
            <a:ext cx="12199112" cy="1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48" tIns="76148" rIns="76148" bIns="76148" anchor="b" anchorCtr="0">
            <a:noAutofit/>
          </a:bodyPr>
          <a:lstStyle/>
          <a:p>
            <a:pPr algn="ctr"/>
            <a:r>
              <a:rPr lang="es-MX" sz="22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  <a:endParaRPr sz="22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algn="ctr"/>
            <a:r>
              <a:rPr lang="es-MX" sz="22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Medios de comunicación</a:t>
            </a:r>
            <a:endParaRPr sz="22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6" name="Google Shape;346;p22"/>
          <p:cNvSpPr txBox="1"/>
          <p:nvPr/>
        </p:nvSpPr>
        <p:spPr>
          <a:xfrm>
            <a:off x="11202320" y="5396111"/>
            <a:ext cx="731905" cy="4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48" tIns="76148" rIns="76148" bIns="76148" anchor="ctr" anchorCtr="0">
            <a:noAutofit/>
          </a:bodyPr>
          <a:lstStyle/>
          <a:p>
            <a:pPr algn="r"/>
            <a:fld id="{00000000-1234-1234-1234-123412341234}" type="slidenum">
              <a:rPr lang="es-MX" sz="800">
                <a:solidFill>
                  <a:srgbClr val="595959"/>
                </a:solidFill>
              </a:rPr>
              <a:pPr algn="r"/>
              <a:t>2</a:t>
            </a:fld>
            <a:endParaRPr sz="800">
              <a:solidFill>
                <a:srgbClr val="595959"/>
              </a:solidFill>
            </a:endParaRPr>
          </a:p>
        </p:txBody>
      </p:sp>
      <p:sp>
        <p:nvSpPr>
          <p:cNvPr id="347" name="Google Shape;347;p22"/>
          <p:cNvSpPr txBox="1"/>
          <p:nvPr/>
        </p:nvSpPr>
        <p:spPr>
          <a:xfrm>
            <a:off x="8069369" y="4331250"/>
            <a:ext cx="3396758" cy="1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48" tIns="76148" rIns="76148" bIns="76148" anchor="ctr" anchorCtr="0">
            <a:noAutofit/>
          </a:bodyPr>
          <a:lstStyle/>
          <a:p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Coordinador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Dr. Armando Zacarías Castillo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8" name="Google Shape;348;p22"/>
          <p:cNvSpPr txBox="1"/>
          <p:nvPr/>
        </p:nvSpPr>
        <p:spPr>
          <a:xfrm>
            <a:off x="724286" y="4915537"/>
            <a:ext cx="4003279" cy="13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6148" tIns="76148" rIns="76148" bIns="76148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Rosa Isela </a:t>
            </a:r>
            <a:r>
              <a:rPr lang="es-ES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Barragán Rivera</a:t>
            </a: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Aldo Michel </a:t>
            </a: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Plascencia</a:t>
            </a:r>
            <a:r>
              <a:rPr lang="es-ES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Márquez 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Esmeralda </a:t>
            </a: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Lizeth</a:t>
            </a: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Murguia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Osmar</a:t>
            </a:r>
            <a:r>
              <a:rPr lang="es-ES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Vázquez Estrada</a:t>
            </a:r>
          </a:p>
          <a:p>
            <a:pPr>
              <a:buClr>
                <a:srgbClr val="000000"/>
              </a:buClr>
              <a:buSzPts val="1800"/>
            </a:pP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Maria</a:t>
            </a: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Fernanda </a:t>
            </a:r>
            <a:r>
              <a:rPr lang="es-MX" sz="1500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Saldivar</a:t>
            </a: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s-MX" sz="1500" dirty="0" smtClean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Vélez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es-MX" sz="1500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endParaRPr sz="15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endParaRPr sz="15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758489" y="1436922"/>
            <a:ext cx="5689959" cy="151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86156" y="5096662"/>
            <a:ext cx="4366832" cy="949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86156" y="3425363"/>
            <a:ext cx="3628928" cy="949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614353" y="0"/>
            <a:ext cx="7584813" cy="5949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1" y="-101900"/>
            <a:ext cx="12371562" cy="695990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0" y="2954325"/>
            <a:ext cx="12095025" cy="6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000" b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medios impresos”</a:t>
            </a:r>
            <a:endParaRPr sz="3000" b="1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3309125" y="3529175"/>
            <a:ext cx="4648516" cy="5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 smtClean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(</a:t>
            </a:r>
            <a:r>
              <a:rPr lang="es-MX" sz="2400" dirty="0" smtClean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Noviembre, Diciembre y Enero)</a:t>
            </a:r>
            <a:endParaRPr sz="240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4"/>
          <p:cNvSpPr txBox="1">
            <a:spLocks noGrp="1"/>
          </p:cNvSpPr>
          <p:nvPr>
            <p:ph type="title"/>
          </p:nvPr>
        </p:nvSpPr>
        <p:spPr>
          <a:xfrm>
            <a:off x="0" y="76151"/>
            <a:ext cx="12014036" cy="13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lang="es-MX" sz="3600" dirty="0">
                <a:solidFill>
                  <a:schemeClr val="dk1"/>
                </a:solidFill>
              </a:rPr>
              <a:t>Primeras </a:t>
            </a:r>
            <a:r>
              <a:rPr lang="es-MX" sz="3600" dirty="0" smtClean="0">
                <a:solidFill>
                  <a:schemeClr val="dk1"/>
                </a:solidFill>
              </a:rPr>
              <a:t>Planas:</a:t>
            </a:r>
            <a:endParaRPr sz="3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lang="es-MX" sz="3600" dirty="0">
                <a:solidFill>
                  <a:schemeClr val="dk1"/>
                </a:solidFill>
              </a:rPr>
              <a:t>Temas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6" name="Google Shape;366;p24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373" name="Google Shape;373;p24"/>
          <p:cNvSpPr/>
          <p:nvPr/>
        </p:nvSpPr>
        <p:spPr>
          <a:xfrm>
            <a:off x="10043646" y="1"/>
            <a:ext cx="2146768" cy="1898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923" y="233451"/>
            <a:ext cx="823618" cy="67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Periódic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1854" y="2357430"/>
            <a:ext cx="2038559" cy="3031364"/>
          </a:xfrm>
          <a:prstGeom prst="rect">
            <a:avLst/>
          </a:prstGeom>
        </p:spPr>
      </p:pic>
      <p:graphicFrame>
        <p:nvGraphicFramePr>
          <p:cNvPr id="8" name="4 Gráfico"/>
          <p:cNvGraphicFramePr/>
          <p:nvPr/>
        </p:nvGraphicFramePr>
        <p:xfrm>
          <a:off x="308728" y="2055812"/>
          <a:ext cx="10001320" cy="451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4"/>
          <p:cNvSpPr txBox="1">
            <a:spLocks noGrp="1"/>
          </p:cNvSpPr>
          <p:nvPr>
            <p:ph type="title"/>
          </p:nvPr>
        </p:nvSpPr>
        <p:spPr>
          <a:xfrm>
            <a:off x="0" y="76151"/>
            <a:ext cx="12014036" cy="13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s-MX" sz="3600" dirty="0" smtClean="0">
                <a:solidFill>
                  <a:schemeClr val="dk1"/>
                </a:solidFill>
              </a:rPr>
              <a:t>Primeras </a:t>
            </a:r>
            <a:r>
              <a:rPr lang="es-MX" sz="3600" dirty="0" smtClean="0">
                <a:solidFill>
                  <a:schemeClr val="dk1"/>
                </a:solidFill>
              </a:rPr>
              <a:t>Planas:</a:t>
            </a:r>
            <a:r>
              <a:rPr lang="es-MX" sz="3600" dirty="0" smtClean="0">
                <a:solidFill>
                  <a:schemeClr val="dk1"/>
                </a:solidFill>
              </a:rPr>
              <a:t/>
            </a:r>
            <a:br>
              <a:rPr lang="es-MX" sz="3600" dirty="0" smtClean="0">
                <a:solidFill>
                  <a:schemeClr val="dk1"/>
                </a:solidFill>
              </a:rPr>
            </a:br>
            <a:r>
              <a:rPr lang="es-MX" sz="3600" dirty="0" smtClean="0">
                <a:solidFill>
                  <a:schemeClr val="dk1"/>
                </a:solidFill>
              </a:rPr>
              <a:t>Ámbito de la nota 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6" name="Google Shape;366;p24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373" name="Google Shape;373;p24"/>
          <p:cNvSpPr/>
          <p:nvPr/>
        </p:nvSpPr>
        <p:spPr>
          <a:xfrm>
            <a:off x="10043646" y="1"/>
            <a:ext cx="2146768" cy="1898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923" y="233451"/>
            <a:ext cx="823618" cy="67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Periódic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1854" y="2357430"/>
            <a:ext cx="2038559" cy="3031364"/>
          </a:xfrm>
          <a:prstGeom prst="rect">
            <a:avLst/>
          </a:prstGeom>
        </p:spPr>
      </p:pic>
      <p:graphicFrame>
        <p:nvGraphicFramePr>
          <p:cNvPr id="13" name="3 Gráfico"/>
          <p:cNvGraphicFramePr/>
          <p:nvPr/>
        </p:nvGraphicFramePr>
        <p:xfrm>
          <a:off x="380166" y="2357430"/>
          <a:ext cx="985844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4"/>
          <p:cNvSpPr txBox="1">
            <a:spLocks noGrp="1"/>
          </p:cNvSpPr>
          <p:nvPr>
            <p:ph type="title"/>
          </p:nvPr>
        </p:nvSpPr>
        <p:spPr>
          <a:xfrm>
            <a:off x="0" y="76151"/>
            <a:ext cx="12014036" cy="13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s-MX" sz="3600" dirty="0" smtClean="0">
                <a:solidFill>
                  <a:schemeClr val="dk1"/>
                </a:solidFill>
              </a:rPr>
              <a:t>Primeras </a:t>
            </a:r>
            <a:r>
              <a:rPr lang="es-MX" sz="3600" dirty="0" smtClean="0">
                <a:solidFill>
                  <a:schemeClr val="dk1"/>
                </a:solidFill>
              </a:rPr>
              <a:t>Planas:</a:t>
            </a:r>
            <a:r>
              <a:rPr lang="es-MX" sz="3600" dirty="0" smtClean="0">
                <a:solidFill>
                  <a:schemeClr val="dk1"/>
                </a:solidFill>
              </a:rPr>
              <a:t/>
            </a:r>
            <a:br>
              <a:rPr lang="es-MX" sz="3600" dirty="0" smtClean="0">
                <a:solidFill>
                  <a:schemeClr val="dk1"/>
                </a:solidFill>
              </a:rPr>
            </a:br>
            <a:r>
              <a:rPr lang="es-MX" sz="3600" dirty="0" smtClean="0">
                <a:solidFill>
                  <a:schemeClr val="dk1"/>
                </a:solidFill>
              </a:rPr>
              <a:t>Origen de </a:t>
            </a:r>
            <a:r>
              <a:rPr lang="es-MX" sz="3600" dirty="0" smtClean="0">
                <a:solidFill>
                  <a:schemeClr val="dk1"/>
                </a:solidFill>
              </a:rPr>
              <a:t>actores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6" name="Google Shape;366;p24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sp>
        <p:nvSpPr>
          <p:cNvPr id="373" name="Google Shape;373;p24"/>
          <p:cNvSpPr/>
          <p:nvPr/>
        </p:nvSpPr>
        <p:spPr>
          <a:xfrm>
            <a:off x="10043646" y="1"/>
            <a:ext cx="2146768" cy="1898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923" y="233451"/>
            <a:ext cx="823618" cy="67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Periódic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1854" y="2357430"/>
            <a:ext cx="2038559" cy="3031364"/>
          </a:xfrm>
          <a:prstGeom prst="rect">
            <a:avLst/>
          </a:prstGeom>
        </p:spPr>
      </p:pic>
      <p:graphicFrame>
        <p:nvGraphicFramePr>
          <p:cNvPr id="8" name="5 Gráfico"/>
          <p:cNvGraphicFramePr/>
          <p:nvPr/>
        </p:nvGraphicFramePr>
        <p:xfrm>
          <a:off x="308728" y="2055812"/>
          <a:ext cx="9929882" cy="4445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4"/>
          <p:cNvSpPr txBox="1">
            <a:spLocks noGrp="1"/>
          </p:cNvSpPr>
          <p:nvPr>
            <p:ph type="title"/>
          </p:nvPr>
        </p:nvSpPr>
        <p:spPr>
          <a:xfrm>
            <a:off x="0" y="76151"/>
            <a:ext cx="12014036" cy="13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s-MX" sz="3600" dirty="0" smtClean="0">
                <a:solidFill>
                  <a:schemeClr val="dk1"/>
                </a:solidFill>
              </a:rPr>
              <a:t>Primeras </a:t>
            </a:r>
            <a:r>
              <a:rPr lang="es-MX" sz="3600" dirty="0" smtClean="0">
                <a:solidFill>
                  <a:schemeClr val="dk1"/>
                </a:solidFill>
              </a:rPr>
              <a:t>Planas:</a:t>
            </a:r>
            <a:r>
              <a:rPr lang="es-MX" sz="3600" dirty="0" smtClean="0">
                <a:solidFill>
                  <a:schemeClr val="dk1"/>
                </a:solidFill>
              </a:rPr>
              <a:t/>
            </a:r>
            <a:br>
              <a:rPr lang="es-MX" sz="3600" dirty="0" smtClean="0">
                <a:solidFill>
                  <a:schemeClr val="dk1"/>
                </a:solidFill>
              </a:rPr>
            </a:br>
            <a:r>
              <a:rPr lang="es-MX" sz="3600" dirty="0" smtClean="0">
                <a:solidFill>
                  <a:schemeClr val="dk1"/>
                </a:solidFill>
              </a:rPr>
              <a:t>Actores políticos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6" name="Google Shape;366;p24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373" name="Google Shape;373;p24"/>
          <p:cNvSpPr/>
          <p:nvPr/>
        </p:nvSpPr>
        <p:spPr>
          <a:xfrm>
            <a:off x="10043646" y="1"/>
            <a:ext cx="2146768" cy="1898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923" y="233451"/>
            <a:ext cx="823618" cy="67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Periódic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1854" y="2357430"/>
            <a:ext cx="2038559" cy="3031364"/>
          </a:xfrm>
          <a:prstGeom prst="rect">
            <a:avLst/>
          </a:prstGeom>
        </p:spPr>
      </p:pic>
      <p:graphicFrame>
        <p:nvGraphicFramePr>
          <p:cNvPr id="8" name="6 Gráfico"/>
          <p:cNvGraphicFramePr/>
          <p:nvPr/>
        </p:nvGraphicFramePr>
        <p:xfrm>
          <a:off x="380166" y="2055812"/>
          <a:ext cx="9858444" cy="451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4"/>
          <p:cNvSpPr txBox="1">
            <a:spLocks noGrp="1"/>
          </p:cNvSpPr>
          <p:nvPr>
            <p:ph type="title"/>
          </p:nvPr>
        </p:nvSpPr>
        <p:spPr>
          <a:xfrm>
            <a:off x="0" y="76151"/>
            <a:ext cx="12014036" cy="13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s-MX" sz="3600" dirty="0" smtClean="0">
                <a:solidFill>
                  <a:schemeClr val="dk1"/>
                </a:solidFill>
              </a:rPr>
              <a:t>Columnas:</a:t>
            </a:r>
            <a:r>
              <a:rPr lang="es-MX" sz="3600" dirty="0" smtClean="0">
                <a:solidFill>
                  <a:schemeClr val="dk1"/>
                </a:solidFill>
              </a:rPr>
              <a:t/>
            </a:r>
            <a:br>
              <a:rPr lang="es-MX" sz="3600" dirty="0" smtClean="0">
                <a:solidFill>
                  <a:schemeClr val="dk1"/>
                </a:solidFill>
              </a:rPr>
            </a:br>
            <a:r>
              <a:rPr lang="es-MX" sz="3600" dirty="0" smtClean="0">
                <a:solidFill>
                  <a:schemeClr val="dk1"/>
                </a:solidFill>
              </a:rPr>
              <a:t>Total </a:t>
            </a:r>
            <a:r>
              <a:rPr lang="es-MX" sz="3600" dirty="0" smtClean="0">
                <a:solidFill>
                  <a:schemeClr val="dk1"/>
                </a:solidFill>
              </a:rPr>
              <a:t>revisadas (623)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6" name="Google Shape;366;p24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373" name="Google Shape;373;p24"/>
          <p:cNvSpPr/>
          <p:nvPr/>
        </p:nvSpPr>
        <p:spPr>
          <a:xfrm>
            <a:off x="10043646" y="1"/>
            <a:ext cx="2146768" cy="1898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923" y="233451"/>
            <a:ext cx="823618" cy="67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Periódic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1854" y="2357430"/>
            <a:ext cx="2038559" cy="3031364"/>
          </a:xfrm>
          <a:prstGeom prst="rect">
            <a:avLst/>
          </a:prstGeom>
        </p:spPr>
      </p:pic>
      <p:graphicFrame>
        <p:nvGraphicFramePr>
          <p:cNvPr id="7" name="6 Gráfico"/>
          <p:cNvGraphicFramePr/>
          <p:nvPr/>
        </p:nvGraphicFramePr>
        <p:xfrm>
          <a:off x="665918" y="2054678"/>
          <a:ext cx="9644130" cy="430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4"/>
          <p:cNvSpPr txBox="1">
            <a:spLocks noGrp="1"/>
          </p:cNvSpPr>
          <p:nvPr>
            <p:ph type="title"/>
          </p:nvPr>
        </p:nvSpPr>
        <p:spPr>
          <a:xfrm>
            <a:off x="0" y="76151"/>
            <a:ext cx="12014036" cy="13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s-MX" sz="3600" dirty="0" smtClean="0">
                <a:solidFill>
                  <a:schemeClr val="dk1"/>
                </a:solidFill>
              </a:rPr>
              <a:t>Columnas:</a:t>
            </a:r>
            <a:r>
              <a:rPr lang="es-MX" sz="3600" dirty="0" smtClean="0">
                <a:solidFill>
                  <a:schemeClr val="dk1"/>
                </a:solidFill>
              </a:rPr>
              <a:t/>
            </a:r>
            <a:br>
              <a:rPr lang="es-MX" sz="3600" dirty="0" smtClean="0">
                <a:solidFill>
                  <a:schemeClr val="dk1"/>
                </a:solidFill>
              </a:rPr>
            </a:br>
            <a:r>
              <a:rPr lang="es-MX" sz="3600" dirty="0" smtClean="0">
                <a:solidFill>
                  <a:schemeClr val="dk1"/>
                </a:solidFill>
              </a:rPr>
              <a:t>Temas</a:t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366" name="Google Shape;366;p24"/>
          <p:cNvSpPr txBox="1">
            <a:spLocks noGrp="1"/>
          </p:cNvSpPr>
          <p:nvPr>
            <p:ph type="sldNum" idx="12"/>
          </p:nvPr>
        </p:nvSpPr>
        <p:spPr>
          <a:xfrm>
            <a:off x="10802952" y="5816820"/>
            <a:ext cx="54937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sp>
        <p:nvSpPr>
          <p:cNvPr id="373" name="Google Shape;373;p24"/>
          <p:cNvSpPr/>
          <p:nvPr/>
        </p:nvSpPr>
        <p:spPr>
          <a:xfrm>
            <a:off x="10043646" y="1"/>
            <a:ext cx="2146768" cy="1898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2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0962923" y="233451"/>
            <a:ext cx="823618" cy="67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Periódico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1854" y="2357430"/>
            <a:ext cx="2038559" cy="3031364"/>
          </a:xfrm>
          <a:prstGeom prst="rect">
            <a:avLst/>
          </a:prstGeom>
        </p:spPr>
      </p:pic>
      <p:graphicFrame>
        <p:nvGraphicFramePr>
          <p:cNvPr id="8" name="2 Gráfico"/>
          <p:cNvGraphicFramePr/>
          <p:nvPr/>
        </p:nvGraphicFramePr>
        <p:xfrm>
          <a:off x="1023108" y="2054678"/>
          <a:ext cx="9286940" cy="423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124</Words>
  <Application>Microsoft Office PowerPoint</Application>
  <PresentationFormat>Personalizado</PresentationFormat>
  <Paragraphs>47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Primeras Planas: Temas</vt:lpstr>
      <vt:lpstr>Primeras Planas: Ámbito de la nota </vt:lpstr>
      <vt:lpstr>Primeras Planas: Origen de actores</vt:lpstr>
      <vt:lpstr>Primeras Planas: Actores políticos</vt:lpstr>
      <vt:lpstr>Columnas: Total revisadas (623)</vt:lpstr>
      <vt:lpstr>Columnas: Temas</vt:lpstr>
      <vt:lpstr>Columnas: Actores mencionados</vt:lpstr>
      <vt:lpstr>Valoraciones de las columnas</vt:lpstr>
      <vt:lpstr>Ámbito de las columnas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PoliticosLac02</dc:creator>
  <cp:lastModifiedBy>PoliticosLac02</cp:lastModifiedBy>
  <cp:revision>1</cp:revision>
  <dcterms:created xsi:type="dcterms:W3CDTF">2020-02-20T21:02:04Z</dcterms:created>
  <dcterms:modified xsi:type="dcterms:W3CDTF">2020-02-20T23:38:04Z</dcterms:modified>
</cp:coreProperties>
</file>