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7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8.xml" ContentType="application/vnd.openxmlformats-officedocument.drawingml.chartshap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9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0.xml" ContentType="application/vnd.openxmlformats-officedocument.drawingml.chartshape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1.xml" ContentType="application/vnd.openxmlformats-officedocument.drawingml.chartshape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2.xml" ContentType="application/vnd.openxmlformats-officedocument.drawingml.chartshape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6"/>
  </p:notesMasterIdLst>
  <p:sldIdLst>
    <p:sldId id="258" r:id="rId2"/>
    <p:sldId id="260" r:id="rId3"/>
    <p:sldId id="308" r:id="rId4"/>
    <p:sldId id="291" r:id="rId5"/>
    <p:sldId id="309" r:id="rId6"/>
    <p:sldId id="310" r:id="rId7"/>
    <p:sldId id="311" r:id="rId8"/>
    <p:sldId id="317" r:id="rId9"/>
    <p:sldId id="312" r:id="rId10"/>
    <p:sldId id="313" r:id="rId11"/>
    <p:sldId id="315" r:id="rId12"/>
    <p:sldId id="314" r:id="rId13"/>
    <p:sldId id="318" r:id="rId14"/>
    <p:sldId id="319" r:id="rId15"/>
    <p:sldId id="326" r:id="rId16"/>
    <p:sldId id="320" r:id="rId17"/>
    <p:sldId id="327" r:id="rId18"/>
    <p:sldId id="321" r:id="rId19"/>
    <p:sldId id="322" r:id="rId20"/>
    <p:sldId id="328" r:id="rId21"/>
    <p:sldId id="323" r:id="rId22"/>
    <p:sldId id="329" r:id="rId23"/>
    <p:sldId id="324" r:id="rId24"/>
    <p:sldId id="325" r:id="rId25"/>
  </p:sldIdLst>
  <p:sldSz cx="12060238" cy="70199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>
          <p15:clr>
            <a:srgbClr val="A4A3A4"/>
          </p15:clr>
        </p15:guide>
        <p15:guide id="2" pos="37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6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09" autoAdjust="0"/>
    <p:restoredTop sz="94660"/>
  </p:normalViewPr>
  <p:slideViewPr>
    <p:cSldViewPr snapToGrid="0">
      <p:cViewPr varScale="1">
        <p:scale>
          <a:sx n="84" d="100"/>
          <a:sy n="84" d="100"/>
        </p:scale>
        <p:origin x="78" y="60"/>
      </p:cViewPr>
      <p:guideLst>
        <p:guide orient="horz" pos="2211"/>
        <p:guide pos="37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 /><Relationship Id="rId2" Type="http://schemas.microsoft.com/office/2011/relationships/chartColorStyle" Target="colors1.xml" /><Relationship Id="rId1" Type="http://schemas.microsoft.com/office/2011/relationships/chartStyle" Target="style1.xml" /><Relationship Id="rId4" Type="http://schemas.openxmlformats.org/officeDocument/2006/relationships/chartUserShapes" Target="../drawings/drawing1.xml" 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0.xlsx" /><Relationship Id="rId2" Type="http://schemas.microsoft.com/office/2011/relationships/chartColorStyle" Target="colors10.xml" /><Relationship Id="rId1" Type="http://schemas.microsoft.com/office/2011/relationships/chartStyle" Target="style10.xml" /><Relationship Id="rId4" Type="http://schemas.openxmlformats.org/officeDocument/2006/relationships/chartUserShapes" Target="../drawings/drawing10.xml" 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1.xlsx" /><Relationship Id="rId2" Type="http://schemas.microsoft.com/office/2011/relationships/chartColorStyle" Target="colors11.xml" /><Relationship Id="rId1" Type="http://schemas.microsoft.com/office/2011/relationships/chartStyle" Target="style11.xml" /><Relationship Id="rId4" Type="http://schemas.openxmlformats.org/officeDocument/2006/relationships/chartUserShapes" Target="../drawings/drawing11.xml" 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2.xlsx" /><Relationship Id="rId2" Type="http://schemas.microsoft.com/office/2011/relationships/chartColorStyle" Target="colors12.xml" /><Relationship Id="rId1" Type="http://schemas.microsoft.com/office/2011/relationships/chartStyle" Target="style12.xml" /><Relationship Id="rId4" Type="http://schemas.openxmlformats.org/officeDocument/2006/relationships/chartUserShapes" Target="../drawings/drawing12.xml" 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 /><Relationship Id="rId2" Type="http://schemas.microsoft.com/office/2011/relationships/chartColorStyle" Target="colors2.xml" /><Relationship Id="rId1" Type="http://schemas.microsoft.com/office/2011/relationships/chartStyle" Target="style2.xml" /><Relationship Id="rId4" Type="http://schemas.openxmlformats.org/officeDocument/2006/relationships/chartUserShapes" Target="../drawings/drawing2.xml" 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 /><Relationship Id="rId2" Type="http://schemas.microsoft.com/office/2011/relationships/chartColorStyle" Target="colors3.xml" /><Relationship Id="rId1" Type="http://schemas.microsoft.com/office/2011/relationships/chartStyle" Target="style3.xml" /><Relationship Id="rId4" Type="http://schemas.openxmlformats.org/officeDocument/2006/relationships/chartUserShapes" Target="../drawings/drawing3.xml" 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 /><Relationship Id="rId2" Type="http://schemas.microsoft.com/office/2011/relationships/chartColorStyle" Target="colors4.xml" /><Relationship Id="rId1" Type="http://schemas.microsoft.com/office/2011/relationships/chartStyle" Target="style4.xml" /><Relationship Id="rId4" Type="http://schemas.openxmlformats.org/officeDocument/2006/relationships/chartUserShapes" Target="../drawings/drawing4.xml" 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 /><Relationship Id="rId2" Type="http://schemas.microsoft.com/office/2011/relationships/chartColorStyle" Target="colors5.xml" /><Relationship Id="rId1" Type="http://schemas.microsoft.com/office/2011/relationships/chartStyle" Target="style5.xml" /><Relationship Id="rId4" Type="http://schemas.openxmlformats.org/officeDocument/2006/relationships/chartUserShapes" Target="../drawings/drawing5.xml" 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6.xlsx" /><Relationship Id="rId2" Type="http://schemas.microsoft.com/office/2011/relationships/chartColorStyle" Target="colors6.xml" /><Relationship Id="rId1" Type="http://schemas.microsoft.com/office/2011/relationships/chartStyle" Target="style6.xml" /><Relationship Id="rId4" Type="http://schemas.openxmlformats.org/officeDocument/2006/relationships/chartUserShapes" Target="../drawings/drawing6.xml" 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7.xlsx" /><Relationship Id="rId2" Type="http://schemas.microsoft.com/office/2011/relationships/chartColorStyle" Target="colors7.xml" /><Relationship Id="rId1" Type="http://schemas.microsoft.com/office/2011/relationships/chartStyle" Target="style7.xml" /><Relationship Id="rId4" Type="http://schemas.openxmlformats.org/officeDocument/2006/relationships/chartUserShapes" Target="../drawings/drawing7.xml" 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8.xlsx" /><Relationship Id="rId2" Type="http://schemas.microsoft.com/office/2011/relationships/chartColorStyle" Target="colors8.xml" /><Relationship Id="rId1" Type="http://schemas.microsoft.com/office/2011/relationships/chartStyle" Target="style8.xml" /><Relationship Id="rId4" Type="http://schemas.openxmlformats.org/officeDocument/2006/relationships/chartUserShapes" Target="../drawings/drawing8.xml" 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9.xlsx" /><Relationship Id="rId2" Type="http://schemas.microsoft.com/office/2011/relationships/chartColorStyle" Target="colors9.xml" /><Relationship Id="rId1" Type="http://schemas.microsoft.com/office/2011/relationships/chartStyle" Target="style9.xml" /><Relationship Id="rId4" Type="http://schemas.openxmlformats.org/officeDocument/2006/relationships/chartUserShapes" Target="../drawings/drawing9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generales'!$A$4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generales'!$B$3:$F$3</c:f>
              <c:strCache>
                <c:ptCount val="5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generales'!$B$4:$F$4</c:f>
              <c:numCache>
                <c:formatCode>General</c:formatCode>
                <c:ptCount val="5"/>
                <c:pt idx="0">
                  <c:v>195</c:v>
                </c:pt>
                <c:pt idx="1">
                  <c:v>189</c:v>
                </c:pt>
                <c:pt idx="2">
                  <c:v>183</c:v>
                </c:pt>
                <c:pt idx="3">
                  <c:v>198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AE-479A-A665-4F57F124268B}"/>
            </c:ext>
          </c:extLst>
        </c:ser>
        <c:ser>
          <c:idx val="1"/>
          <c:order val="1"/>
          <c:tx>
            <c:strRef>
              <c:f>'Datos generales'!$A$5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generales'!$B$3:$F$3</c:f>
              <c:strCache>
                <c:ptCount val="5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generales'!$B$5:$F$5</c:f>
              <c:numCache>
                <c:formatCode>General</c:formatCode>
                <c:ptCount val="5"/>
                <c:pt idx="0">
                  <c:v>254</c:v>
                </c:pt>
                <c:pt idx="1">
                  <c:v>129</c:v>
                </c:pt>
                <c:pt idx="2">
                  <c:v>98</c:v>
                </c:pt>
                <c:pt idx="3">
                  <c:v>192</c:v>
                </c:pt>
                <c:pt idx="4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AE-479A-A665-4F57F124268B}"/>
            </c:ext>
          </c:extLst>
        </c:ser>
        <c:ser>
          <c:idx val="2"/>
          <c:order val="2"/>
          <c:tx>
            <c:strRef>
              <c:f>'Datos generales'!$A$6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generales'!$B$3:$F$3</c:f>
              <c:strCache>
                <c:ptCount val="5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generales'!$B$6:$F$6</c:f>
              <c:numCache>
                <c:formatCode>General</c:formatCode>
                <c:ptCount val="5"/>
                <c:pt idx="0">
                  <c:v>207</c:v>
                </c:pt>
                <c:pt idx="1">
                  <c:v>117</c:v>
                </c:pt>
                <c:pt idx="2">
                  <c:v>208</c:v>
                </c:pt>
                <c:pt idx="3">
                  <c:v>103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AE-479A-A665-4F57F124268B}"/>
            </c:ext>
          </c:extLst>
        </c:ser>
        <c:ser>
          <c:idx val="3"/>
          <c:order val="3"/>
          <c:tx>
            <c:strRef>
              <c:f>'Datos generales'!$A$7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generales'!$B$3:$F$3</c:f>
              <c:strCache>
                <c:ptCount val="5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generales'!$B$7:$F$7</c:f>
              <c:numCache>
                <c:formatCode>General</c:formatCode>
                <c:ptCount val="5"/>
                <c:pt idx="0">
                  <c:v>175</c:v>
                </c:pt>
                <c:pt idx="1">
                  <c:v>230</c:v>
                </c:pt>
                <c:pt idx="2">
                  <c:v>172</c:v>
                </c:pt>
                <c:pt idx="3">
                  <c:v>209</c:v>
                </c:pt>
                <c:pt idx="4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BAE-479A-A665-4F57F124268B}"/>
            </c:ext>
          </c:extLst>
        </c:ser>
        <c:ser>
          <c:idx val="4"/>
          <c:order val="4"/>
          <c:tx>
            <c:strRef>
              <c:f>'Datos generales'!$A$8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generales'!$B$3:$F$3</c:f>
              <c:strCache>
                <c:ptCount val="5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generales'!$B$8:$F$8</c:f>
              <c:numCache>
                <c:formatCode>General</c:formatCode>
                <c:ptCount val="5"/>
                <c:pt idx="0">
                  <c:v>141</c:v>
                </c:pt>
                <c:pt idx="1">
                  <c:v>102</c:v>
                </c:pt>
                <c:pt idx="2">
                  <c:v>137</c:v>
                </c:pt>
                <c:pt idx="3">
                  <c:v>94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AE-479A-A665-4F57F12426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8623568"/>
        <c:axId val="-128615408"/>
      </c:barChart>
      <c:catAx>
        <c:axId val="-12862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8615408"/>
        <c:crosses val="autoZero"/>
        <c:auto val="1"/>
        <c:lblAlgn val="ctr"/>
        <c:lblOffset val="100"/>
        <c:noMultiLvlLbl val="0"/>
      </c:catAx>
      <c:valAx>
        <c:axId val="-128615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862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generales'!$A$57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generales'!$B$56:$C$56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generales'!$B$57:$C$57</c:f>
              <c:numCache>
                <c:formatCode>General</c:formatCode>
                <c:ptCount val="2"/>
                <c:pt idx="0">
                  <c:v>33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EC-4A0D-A174-CB9365F9874E}"/>
            </c:ext>
          </c:extLst>
        </c:ser>
        <c:ser>
          <c:idx val="1"/>
          <c:order val="1"/>
          <c:tx>
            <c:strRef>
              <c:f>'Datos generales'!$A$58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generales'!$B$56:$C$56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generales'!$B$58:$C$58</c:f>
              <c:numCache>
                <c:formatCode>General</c:formatCode>
                <c:ptCount val="2"/>
                <c:pt idx="0">
                  <c:v>5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EC-4A0D-A174-CB9365F9874E}"/>
            </c:ext>
          </c:extLst>
        </c:ser>
        <c:ser>
          <c:idx val="2"/>
          <c:order val="2"/>
          <c:tx>
            <c:strRef>
              <c:f>'Datos generales'!$A$59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generales'!$B$56:$C$56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generales'!$B$59:$C$59</c:f>
              <c:numCache>
                <c:formatCode>General</c:formatCode>
                <c:ptCount val="2"/>
                <c:pt idx="0">
                  <c:v>2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EC-4A0D-A174-CB9365F9874E}"/>
            </c:ext>
          </c:extLst>
        </c:ser>
        <c:ser>
          <c:idx val="3"/>
          <c:order val="3"/>
          <c:tx>
            <c:strRef>
              <c:f>'Datos generales'!$A$60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generales'!$B$56:$C$56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generales'!$B$60:$C$60</c:f>
              <c:numCache>
                <c:formatCode>General</c:formatCode>
                <c:ptCount val="2"/>
                <c:pt idx="0">
                  <c:v>8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EC-4A0D-A174-CB9365F9874E}"/>
            </c:ext>
          </c:extLst>
        </c:ser>
        <c:ser>
          <c:idx val="4"/>
          <c:order val="4"/>
          <c:tx>
            <c:strRef>
              <c:f>'Datos generales'!$A$61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generales'!$B$56:$C$56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generales'!$B$61:$C$61</c:f>
              <c:numCache>
                <c:formatCode>General</c:formatCode>
                <c:ptCount val="2"/>
                <c:pt idx="0">
                  <c:v>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EC-4A0D-A174-CB9365F987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7858176"/>
        <c:axId val="-127856000"/>
      </c:barChart>
      <c:catAx>
        <c:axId val="-12785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56000"/>
        <c:crosses val="autoZero"/>
        <c:auto val="1"/>
        <c:lblAlgn val="ctr"/>
        <c:lblOffset val="100"/>
        <c:noMultiLvlLbl val="0"/>
      </c:catAx>
      <c:valAx>
        <c:axId val="-12785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58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generales'!$A$88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generales'!$B$87:$G$87</c:f>
              <c:strCache>
                <c:ptCount val="6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'Datos generales'!$B$88:$G$88</c:f>
              <c:numCache>
                <c:formatCode>General</c:formatCode>
                <c:ptCount val="6"/>
                <c:pt idx="0">
                  <c:v>14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24-450D-9182-82D88DDB677E}"/>
            </c:ext>
          </c:extLst>
        </c:ser>
        <c:ser>
          <c:idx val="1"/>
          <c:order val="1"/>
          <c:tx>
            <c:strRef>
              <c:f>'Datos generales'!$A$89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generales'!$B$87:$G$87</c:f>
              <c:strCache>
                <c:ptCount val="6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'Datos generales'!$B$89:$G$89</c:f>
              <c:numCache>
                <c:formatCode>General</c:formatCode>
                <c:ptCount val="6"/>
                <c:pt idx="0">
                  <c:v>13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24-450D-9182-82D88DDB677E}"/>
            </c:ext>
          </c:extLst>
        </c:ser>
        <c:ser>
          <c:idx val="2"/>
          <c:order val="2"/>
          <c:tx>
            <c:strRef>
              <c:f>'Datos generales'!$A$90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generales'!$B$87:$G$87</c:f>
              <c:strCache>
                <c:ptCount val="6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'Datos generales'!$B$90:$G$90</c:f>
              <c:numCache>
                <c:formatCode>General</c:formatCode>
                <c:ptCount val="6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24-450D-9182-82D88DDB677E}"/>
            </c:ext>
          </c:extLst>
        </c:ser>
        <c:ser>
          <c:idx val="3"/>
          <c:order val="3"/>
          <c:tx>
            <c:strRef>
              <c:f>'Datos generales'!$A$91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generales'!$B$87:$G$87</c:f>
              <c:strCache>
                <c:ptCount val="6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'Datos generales'!$B$91:$G$91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24-450D-9182-82D88DDB677E}"/>
            </c:ext>
          </c:extLst>
        </c:ser>
        <c:ser>
          <c:idx val="4"/>
          <c:order val="4"/>
          <c:tx>
            <c:strRef>
              <c:f>'Datos generales'!$A$92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generales'!$B$87:$G$87</c:f>
              <c:strCache>
                <c:ptCount val="6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  <c:pt idx="5">
                  <c:v>SOCIAL</c:v>
                </c:pt>
              </c:strCache>
            </c:strRef>
          </c:cat>
          <c:val>
            <c:numRef>
              <c:f>'Datos generales'!$B$92:$G$92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24-450D-9182-82D88DDB677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3619872"/>
        <c:axId val="-123623136"/>
      </c:barChart>
      <c:catAx>
        <c:axId val="-12361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3623136"/>
        <c:crosses val="autoZero"/>
        <c:auto val="1"/>
        <c:lblAlgn val="ctr"/>
        <c:lblOffset val="100"/>
        <c:noMultiLvlLbl val="0"/>
      </c:catAx>
      <c:valAx>
        <c:axId val="-12362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3619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generales'!$A$97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generales'!$B$96:$C$96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generales'!$B$97:$C$97</c:f>
              <c:numCache>
                <c:formatCode>General</c:formatCode>
                <c:ptCount val="2"/>
                <c:pt idx="0">
                  <c:v>8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9A-4F33-8211-A23AB3DEDB47}"/>
            </c:ext>
          </c:extLst>
        </c:ser>
        <c:ser>
          <c:idx val="1"/>
          <c:order val="1"/>
          <c:tx>
            <c:strRef>
              <c:f>'Datos generales'!$A$98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generales'!$B$96:$C$96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generales'!$B$98:$C$98</c:f>
              <c:numCache>
                <c:formatCode>General</c:formatCode>
                <c:ptCount val="2"/>
                <c:pt idx="0">
                  <c:v>2</c:v>
                </c:pt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9A-4F33-8211-A23AB3DEDB47}"/>
            </c:ext>
          </c:extLst>
        </c:ser>
        <c:ser>
          <c:idx val="2"/>
          <c:order val="2"/>
          <c:tx>
            <c:strRef>
              <c:f>'Datos generales'!$A$99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generales'!$B$96:$C$96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generales'!$B$99:$C$99</c:f>
              <c:numCache>
                <c:formatCode>General</c:formatCode>
                <c:ptCount val="2"/>
                <c:pt idx="0">
                  <c:v>0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9A-4F33-8211-A23AB3DEDB47}"/>
            </c:ext>
          </c:extLst>
        </c:ser>
        <c:ser>
          <c:idx val="3"/>
          <c:order val="3"/>
          <c:tx>
            <c:strRef>
              <c:f>'Datos generales'!$A$100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generales'!$B$96:$C$96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generales'!$B$100:$C$100</c:f>
              <c:numCache>
                <c:formatCode>General</c:formatCode>
                <c:ptCount val="2"/>
                <c:pt idx="0">
                  <c:v>0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9A-4F33-8211-A23AB3DEDB47}"/>
            </c:ext>
          </c:extLst>
        </c:ser>
        <c:ser>
          <c:idx val="4"/>
          <c:order val="4"/>
          <c:tx>
            <c:strRef>
              <c:f>'Datos generales'!$A$101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generales'!$B$96:$C$96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generales'!$B$101:$C$101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9A-4F33-8211-A23AB3DEDB4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3614432"/>
        <c:axId val="-123616064"/>
      </c:barChart>
      <c:catAx>
        <c:axId val="-123614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3616064"/>
        <c:crosses val="autoZero"/>
        <c:auto val="1"/>
        <c:lblAlgn val="ctr"/>
        <c:lblOffset val="100"/>
        <c:noMultiLvlLbl val="0"/>
      </c:catAx>
      <c:valAx>
        <c:axId val="-123616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3614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generales'!$H$4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generales'!$I$3:$J$3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generales'!$I$4:$J$4</c:f>
              <c:numCache>
                <c:formatCode>General</c:formatCode>
                <c:ptCount val="2"/>
                <c:pt idx="0">
                  <c:v>509</c:v>
                </c:pt>
                <c:pt idx="1">
                  <c:v>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B6-4A95-9CC6-7BA1FA81DD8F}"/>
            </c:ext>
          </c:extLst>
        </c:ser>
        <c:ser>
          <c:idx val="1"/>
          <c:order val="1"/>
          <c:tx>
            <c:strRef>
              <c:f>'Datos generales'!$H$5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generales'!$I$3:$J$3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generales'!$I$5:$J$5</c:f>
              <c:numCache>
                <c:formatCode>General</c:formatCode>
                <c:ptCount val="2"/>
                <c:pt idx="0">
                  <c:v>266</c:v>
                </c:pt>
                <c:pt idx="1">
                  <c:v>473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B6-4A95-9CC6-7BA1FA81DD8F}"/>
            </c:ext>
          </c:extLst>
        </c:ser>
        <c:ser>
          <c:idx val="2"/>
          <c:order val="2"/>
          <c:tx>
            <c:strRef>
              <c:f>'Datos generales'!$H$6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generales'!$I$3:$J$3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generales'!$I$6:$J$6</c:f>
              <c:numCache>
                <c:formatCode>General</c:formatCode>
                <c:ptCount val="2"/>
                <c:pt idx="0">
                  <c:v>274</c:v>
                </c:pt>
                <c:pt idx="1">
                  <c:v>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B6-4A95-9CC6-7BA1FA81DD8F}"/>
            </c:ext>
          </c:extLst>
        </c:ser>
        <c:ser>
          <c:idx val="3"/>
          <c:order val="3"/>
          <c:tx>
            <c:strRef>
              <c:f>'Datos generales'!$H$7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generales'!$I$3:$J$3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generales'!$I$7:$J$7</c:f>
              <c:numCache>
                <c:formatCode>General</c:formatCode>
                <c:ptCount val="2"/>
                <c:pt idx="0">
                  <c:v>569</c:v>
                </c:pt>
                <c:pt idx="1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B6-4A95-9CC6-7BA1FA81DD8F}"/>
            </c:ext>
          </c:extLst>
        </c:ser>
        <c:ser>
          <c:idx val="4"/>
          <c:order val="4"/>
          <c:tx>
            <c:strRef>
              <c:f>'Datos generales'!$H$8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generales'!$I$3:$J$3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generales'!$I$8:$J$8</c:f>
              <c:numCache>
                <c:formatCode>General</c:formatCode>
                <c:ptCount val="2"/>
                <c:pt idx="0">
                  <c:v>540</c:v>
                </c:pt>
                <c:pt idx="1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B6-4A95-9CC6-7BA1FA81DD8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8621936"/>
        <c:axId val="-128621392"/>
      </c:barChart>
      <c:catAx>
        <c:axId val="-128621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8621392"/>
        <c:crosses val="autoZero"/>
        <c:auto val="1"/>
        <c:lblAlgn val="ctr"/>
        <c:lblOffset val="100"/>
        <c:noMultiLvlLbl val="0"/>
      </c:catAx>
      <c:valAx>
        <c:axId val="-128621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8621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generales'!$L$4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generales'!$M$3:$N$3</c:f>
              <c:strCache>
                <c:ptCount val="2"/>
                <c:pt idx="0">
                  <c:v>LOCALES</c:v>
                </c:pt>
                <c:pt idx="1">
                  <c:v>NACIONAL</c:v>
                </c:pt>
              </c:strCache>
            </c:strRef>
          </c:cat>
          <c:val>
            <c:numRef>
              <c:f>'Datos generales'!$M$4:$N$4</c:f>
              <c:numCache>
                <c:formatCode>General</c:formatCode>
                <c:ptCount val="2"/>
                <c:pt idx="0">
                  <c:v>18</c:v>
                </c:pt>
                <c:pt idx="1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FB-4934-9864-60679B875D89}"/>
            </c:ext>
          </c:extLst>
        </c:ser>
        <c:ser>
          <c:idx val="1"/>
          <c:order val="1"/>
          <c:tx>
            <c:strRef>
              <c:f>'Datos generales'!$L$5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generales'!$M$3:$N$3</c:f>
              <c:strCache>
                <c:ptCount val="2"/>
                <c:pt idx="0">
                  <c:v>LOCALES</c:v>
                </c:pt>
                <c:pt idx="1">
                  <c:v>NACIONAL</c:v>
                </c:pt>
              </c:strCache>
            </c:strRef>
          </c:cat>
          <c:val>
            <c:numRef>
              <c:f>'Datos generales'!$M$5:$N$5</c:f>
              <c:numCache>
                <c:formatCode>General</c:formatCode>
                <c:ptCount val="2"/>
                <c:pt idx="0">
                  <c:v>42</c:v>
                </c:pt>
                <c:pt idx="1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FB-4934-9864-60679B875D89}"/>
            </c:ext>
          </c:extLst>
        </c:ser>
        <c:ser>
          <c:idx val="2"/>
          <c:order val="2"/>
          <c:tx>
            <c:strRef>
              <c:f>'Datos generales'!$L$6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generales'!$M$3:$N$3</c:f>
              <c:strCache>
                <c:ptCount val="2"/>
                <c:pt idx="0">
                  <c:v>LOCALES</c:v>
                </c:pt>
                <c:pt idx="1">
                  <c:v>NACIONAL</c:v>
                </c:pt>
              </c:strCache>
            </c:strRef>
          </c:cat>
          <c:val>
            <c:numRef>
              <c:f>'Datos generales'!$M$6:$N$6</c:f>
              <c:numCache>
                <c:formatCode>General</c:formatCode>
                <c:ptCount val="2"/>
                <c:pt idx="0">
                  <c:v>17</c:v>
                </c:pt>
                <c:pt idx="1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FB-4934-9864-60679B875D89}"/>
            </c:ext>
          </c:extLst>
        </c:ser>
        <c:ser>
          <c:idx val="3"/>
          <c:order val="3"/>
          <c:tx>
            <c:strRef>
              <c:f>'Datos generales'!$L$7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generales'!$M$3:$N$3</c:f>
              <c:strCache>
                <c:ptCount val="2"/>
                <c:pt idx="0">
                  <c:v>LOCALES</c:v>
                </c:pt>
                <c:pt idx="1">
                  <c:v>NACIONAL</c:v>
                </c:pt>
              </c:strCache>
            </c:strRef>
          </c:cat>
          <c:val>
            <c:numRef>
              <c:f>'Datos generales'!$M$7:$N$7</c:f>
              <c:numCache>
                <c:formatCode>General</c:formatCode>
                <c:ptCount val="2"/>
                <c:pt idx="0">
                  <c:v>26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FB-4934-9864-60679B875D89}"/>
            </c:ext>
          </c:extLst>
        </c:ser>
        <c:ser>
          <c:idx val="4"/>
          <c:order val="4"/>
          <c:tx>
            <c:strRef>
              <c:f>'Datos generales'!$L$8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generales'!$M$3:$N$3</c:f>
              <c:strCache>
                <c:ptCount val="2"/>
                <c:pt idx="0">
                  <c:v>LOCALES</c:v>
                </c:pt>
                <c:pt idx="1">
                  <c:v>NACIONAL</c:v>
                </c:pt>
              </c:strCache>
            </c:strRef>
          </c:cat>
          <c:val>
            <c:numRef>
              <c:f>'Datos generales'!$M$8:$N$8</c:f>
              <c:numCache>
                <c:formatCode>General</c:formatCode>
                <c:ptCount val="2"/>
                <c:pt idx="0">
                  <c:v>43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CFB-4934-9864-60679B875D8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8630096"/>
        <c:axId val="-375898256"/>
      </c:barChart>
      <c:catAx>
        <c:axId val="-12863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375898256"/>
        <c:crosses val="autoZero"/>
        <c:auto val="1"/>
        <c:lblAlgn val="ctr"/>
        <c:lblOffset val="100"/>
        <c:noMultiLvlLbl val="0"/>
      </c:catAx>
      <c:valAx>
        <c:axId val="-37589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8630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generales'!$A$14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generales'!$B$13:$H$13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'Datos generales'!$B$14:$H$14</c:f>
              <c:numCache>
                <c:formatCode>General</c:formatCode>
                <c:ptCount val="7"/>
                <c:pt idx="0">
                  <c:v>74</c:v>
                </c:pt>
                <c:pt idx="1">
                  <c:v>93</c:v>
                </c:pt>
                <c:pt idx="2">
                  <c:v>51</c:v>
                </c:pt>
                <c:pt idx="3">
                  <c:v>153</c:v>
                </c:pt>
                <c:pt idx="4">
                  <c:v>14</c:v>
                </c:pt>
                <c:pt idx="5">
                  <c:v>15</c:v>
                </c:pt>
                <c:pt idx="6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26-4D8D-9A2F-4327FA3987E0}"/>
            </c:ext>
          </c:extLst>
        </c:ser>
        <c:ser>
          <c:idx val="1"/>
          <c:order val="1"/>
          <c:tx>
            <c:strRef>
              <c:f>'Datos generales'!$A$15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generales'!$B$13:$H$13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'Datos generales'!$B$15:$H$15</c:f>
              <c:numCache>
                <c:formatCode>General</c:formatCode>
                <c:ptCount val="7"/>
                <c:pt idx="0">
                  <c:v>58</c:v>
                </c:pt>
                <c:pt idx="1">
                  <c:v>25</c:v>
                </c:pt>
                <c:pt idx="2">
                  <c:v>47</c:v>
                </c:pt>
                <c:pt idx="3">
                  <c:v>5</c:v>
                </c:pt>
                <c:pt idx="4">
                  <c:v>4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26-4D8D-9A2F-4327FA3987E0}"/>
            </c:ext>
          </c:extLst>
        </c:ser>
        <c:ser>
          <c:idx val="2"/>
          <c:order val="2"/>
          <c:tx>
            <c:strRef>
              <c:f>'Datos generales'!$A$16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generales'!$B$13:$H$13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'Datos generales'!$B$16:$H$16</c:f>
              <c:numCache>
                <c:formatCode>General</c:formatCode>
                <c:ptCount val="7"/>
                <c:pt idx="0">
                  <c:v>84</c:v>
                </c:pt>
                <c:pt idx="1">
                  <c:v>12</c:v>
                </c:pt>
                <c:pt idx="2">
                  <c:v>18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26-4D8D-9A2F-4327FA3987E0}"/>
            </c:ext>
          </c:extLst>
        </c:ser>
        <c:ser>
          <c:idx val="3"/>
          <c:order val="3"/>
          <c:tx>
            <c:strRef>
              <c:f>'Datos generales'!$A$17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generales'!$B$13:$H$13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'Datos generales'!$B$17:$H$17</c:f>
              <c:numCache>
                <c:formatCode>General</c:formatCode>
                <c:ptCount val="7"/>
                <c:pt idx="0">
                  <c:v>42</c:v>
                </c:pt>
                <c:pt idx="1">
                  <c:v>50</c:v>
                </c:pt>
                <c:pt idx="2">
                  <c:v>69</c:v>
                </c:pt>
                <c:pt idx="3">
                  <c:v>76</c:v>
                </c:pt>
                <c:pt idx="4">
                  <c:v>3</c:v>
                </c:pt>
                <c:pt idx="5">
                  <c:v>10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26-4D8D-9A2F-4327FA3987E0}"/>
            </c:ext>
          </c:extLst>
        </c:ser>
        <c:ser>
          <c:idx val="4"/>
          <c:order val="4"/>
          <c:tx>
            <c:strRef>
              <c:f>'Datos generales'!$A$18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generales'!$B$13:$H$13</c:f>
              <c:strCache>
                <c:ptCount val="7"/>
                <c:pt idx="0">
                  <c:v>AMLO</c:v>
                </c:pt>
                <c:pt idx="1">
                  <c:v>GF</c:v>
                </c:pt>
                <c:pt idx="2">
                  <c:v>EAR</c:v>
                </c:pt>
                <c:pt idx="3">
                  <c:v>GE</c:v>
                </c:pt>
                <c:pt idx="4">
                  <c:v>PMAMG</c:v>
                </c:pt>
                <c:pt idx="5">
                  <c:v>PLN</c:v>
                </c:pt>
                <c:pt idx="6">
                  <c:v>IDT</c:v>
                </c:pt>
              </c:strCache>
            </c:strRef>
          </c:cat>
          <c:val>
            <c:numRef>
              <c:f>'Datos generales'!$B$18:$H$18</c:f>
              <c:numCache>
                <c:formatCode>General</c:formatCode>
                <c:ptCount val="7"/>
                <c:pt idx="0">
                  <c:v>4</c:v>
                </c:pt>
                <c:pt idx="1">
                  <c:v>0</c:v>
                </c:pt>
                <c:pt idx="2">
                  <c:v>28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26-4D8D-9A2F-4327FA3987E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7856544"/>
        <c:axId val="-127857632"/>
      </c:barChart>
      <c:catAx>
        <c:axId val="-127856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57632"/>
        <c:crosses val="autoZero"/>
        <c:auto val="1"/>
        <c:lblAlgn val="ctr"/>
        <c:lblOffset val="100"/>
        <c:noMultiLvlLbl val="0"/>
      </c:catAx>
      <c:valAx>
        <c:axId val="-127857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56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generales'!$A$26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generales'!$B$25:$G$25</c:f>
              <c:strCache>
                <c:ptCount val="6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CULTURAL</c:v>
                </c:pt>
                <c:pt idx="5">
                  <c:v>SOCIAL</c:v>
                </c:pt>
              </c:strCache>
            </c:strRef>
          </c:cat>
          <c:val>
            <c:numRef>
              <c:f>'Datos generales'!$B$26:$G$26</c:f>
              <c:numCache>
                <c:formatCode>General</c:formatCode>
                <c:ptCount val="6"/>
                <c:pt idx="0">
                  <c:v>241</c:v>
                </c:pt>
                <c:pt idx="1">
                  <c:v>73</c:v>
                </c:pt>
                <c:pt idx="2">
                  <c:v>14</c:v>
                </c:pt>
                <c:pt idx="3">
                  <c:v>21</c:v>
                </c:pt>
                <c:pt idx="4">
                  <c:v>6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A7-413A-ADB5-F2601B6B61CF}"/>
            </c:ext>
          </c:extLst>
        </c:ser>
        <c:ser>
          <c:idx val="1"/>
          <c:order val="1"/>
          <c:tx>
            <c:strRef>
              <c:f>'Datos generales'!$A$27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generales'!$B$25:$G$25</c:f>
              <c:strCache>
                <c:ptCount val="6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CULTURAL</c:v>
                </c:pt>
                <c:pt idx="5">
                  <c:v>SOCIAL</c:v>
                </c:pt>
              </c:strCache>
            </c:strRef>
          </c:cat>
          <c:val>
            <c:numRef>
              <c:f>'Datos generales'!$B$27:$G$27</c:f>
              <c:numCache>
                <c:formatCode>General</c:formatCode>
                <c:ptCount val="6"/>
                <c:pt idx="0">
                  <c:v>176</c:v>
                </c:pt>
                <c:pt idx="1">
                  <c:v>23</c:v>
                </c:pt>
                <c:pt idx="2">
                  <c:v>6</c:v>
                </c:pt>
                <c:pt idx="3">
                  <c:v>52</c:v>
                </c:pt>
                <c:pt idx="4">
                  <c:v>26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A7-413A-ADB5-F2601B6B61CF}"/>
            </c:ext>
          </c:extLst>
        </c:ser>
        <c:ser>
          <c:idx val="2"/>
          <c:order val="2"/>
          <c:tx>
            <c:strRef>
              <c:f>'Datos generales'!$A$28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generales'!$B$25:$G$25</c:f>
              <c:strCache>
                <c:ptCount val="6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CULTURAL</c:v>
                </c:pt>
                <c:pt idx="5">
                  <c:v>SOCIAL</c:v>
                </c:pt>
              </c:strCache>
            </c:strRef>
          </c:cat>
          <c:val>
            <c:numRef>
              <c:f>'Datos generales'!$B$28:$G$28</c:f>
              <c:numCache>
                <c:formatCode>General</c:formatCode>
                <c:ptCount val="6"/>
                <c:pt idx="0">
                  <c:v>68</c:v>
                </c:pt>
                <c:pt idx="1">
                  <c:v>20</c:v>
                </c:pt>
                <c:pt idx="2">
                  <c:v>22</c:v>
                </c:pt>
                <c:pt idx="3">
                  <c:v>26</c:v>
                </c:pt>
                <c:pt idx="4">
                  <c:v>2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A7-413A-ADB5-F2601B6B61CF}"/>
            </c:ext>
          </c:extLst>
        </c:ser>
        <c:ser>
          <c:idx val="3"/>
          <c:order val="3"/>
          <c:tx>
            <c:strRef>
              <c:f>'Datos generales'!$A$29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generales'!$B$25:$G$25</c:f>
              <c:strCache>
                <c:ptCount val="6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CULTURAL</c:v>
                </c:pt>
                <c:pt idx="5">
                  <c:v>SOCIAL</c:v>
                </c:pt>
              </c:strCache>
            </c:strRef>
          </c:cat>
          <c:val>
            <c:numRef>
              <c:f>'Datos generales'!$B$29:$G$29</c:f>
              <c:numCache>
                <c:formatCode>General</c:formatCode>
                <c:ptCount val="6"/>
                <c:pt idx="0">
                  <c:v>18</c:v>
                </c:pt>
                <c:pt idx="1">
                  <c:v>18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A7-413A-ADB5-F2601B6B61CF}"/>
            </c:ext>
          </c:extLst>
        </c:ser>
        <c:ser>
          <c:idx val="4"/>
          <c:order val="4"/>
          <c:tx>
            <c:strRef>
              <c:f>'Datos generales'!$A$30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generales'!$B$25:$G$25</c:f>
              <c:strCache>
                <c:ptCount val="6"/>
                <c:pt idx="0">
                  <c:v>POLÍTICO</c:v>
                </c:pt>
                <c:pt idx="1">
                  <c:v>SEGURIDAD</c:v>
                </c:pt>
                <c:pt idx="2">
                  <c:v>ECONOMÍA</c:v>
                </c:pt>
                <c:pt idx="3">
                  <c:v>SALUD</c:v>
                </c:pt>
                <c:pt idx="4">
                  <c:v>CULTURAL</c:v>
                </c:pt>
                <c:pt idx="5">
                  <c:v>SOCIAL</c:v>
                </c:pt>
              </c:strCache>
            </c:strRef>
          </c:cat>
          <c:val>
            <c:numRef>
              <c:f>'Datos generales'!$B$30:$G$30</c:f>
              <c:numCache>
                <c:formatCode>General</c:formatCode>
                <c:ptCount val="6"/>
                <c:pt idx="0">
                  <c:v>26</c:v>
                </c:pt>
                <c:pt idx="1">
                  <c:v>6</c:v>
                </c:pt>
                <c:pt idx="2">
                  <c:v>1</c:v>
                </c:pt>
                <c:pt idx="3">
                  <c:v>4</c:v>
                </c:pt>
                <c:pt idx="4">
                  <c:v>1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A7-413A-ADB5-F2601B6B61C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7860352"/>
        <c:axId val="-127854912"/>
      </c:barChart>
      <c:catAx>
        <c:axId val="-127860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54912"/>
        <c:crosses val="autoZero"/>
        <c:auto val="1"/>
        <c:lblAlgn val="ctr"/>
        <c:lblOffset val="100"/>
        <c:noMultiLvlLbl val="0"/>
      </c:catAx>
      <c:valAx>
        <c:axId val="-127854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6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generales'!$I$26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generales'!$J$25:$K$25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generales'!$J$26:$K$26</c:f>
              <c:numCache>
                <c:formatCode>General</c:formatCode>
                <c:ptCount val="2"/>
                <c:pt idx="0">
                  <c:v>92</c:v>
                </c:pt>
                <c:pt idx="1">
                  <c:v>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E7-43E7-B29D-01BDE2340A4B}"/>
            </c:ext>
          </c:extLst>
        </c:ser>
        <c:ser>
          <c:idx val="1"/>
          <c:order val="1"/>
          <c:tx>
            <c:strRef>
              <c:f>'Datos generales'!$I$27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generales'!$J$25:$K$25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generales'!$J$27:$K$27</c:f>
              <c:numCache>
                <c:formatCode>General</c:formatCode>
                <c:ptCount val="2"/>
                <c:pt idx="0">
                  <c:v>73</c:v>
                </c:pt>
                <c:pt idx="1">
                  <c:v>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E7-43E7-B29D-01BDE2340A4B}"/>
            </c:ext>
          </c:extLst>
        </c:ser>
        <c:ser>
          <c:idx val="2"/>
          <c:order val="2"/>
          <c:tx>
            <c:strRef>
              <c:f>'Datos generales'!$I$28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generales'!$J$25:$K$25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generales'!$J$28:$K$28</c:f>
              <c:numCache>
                <c:formatCode>General</c:formatCode>
                <c:ptCount val="2"/>
                <c:pt idx="0">
                  <c:v>1</c:v>
                </c:pt>
                <c:pt idx="1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E7-43E7-B29D-01BDE2340A4B}"/>
            </c:ext>
          </c:extLst>
        </c:ser>
        <c:ser>
          <c:idx val="3"/>
          <c:order val="3"/>
          <c:tx>
            <c:strRef>
              <c:f>'Datos generales'!$I$29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generales'!$J$25:$K$25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generales'!$J$29:$K$29</c:f>
              <c:numCache>
                <c:formatCode>General</c:formatCode>
                <c:ptCount val="2"/>
                <c:pt idx="0">
                  <c:v>23</c:v>
                </c:pt>
                <c:pt idx="1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E7-43E7-B29D-01BDE2340A4B}"/>
            </c:ext>
          </c:extLst>
        </c:ser>
        <c:ser>
          <c:idx val="4"/>
          <c:order val="4"/>
          <c:tx>
            <c:strRef>
              <c:f>'Datos generales'!$I$30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generales'!$J$25:$K$25</c:f>
              <c:strCache>
                <c:ptCount val="2"/>
                <c:pt idx="0">
                  <c:v>LOCAL</c:v>
                </c:pt>
                <c:pt idx="1">
                  <c:v>NACIONAL</c:v>
                </c:pt>
              </c:strCache>
            </c:strRef>
          </c:cat>
          <c:val>
            <c:numRef>
              <c:f>'Datos generales'!$J$30:$K$30</c:f>
              <c:numCache>
                <c:formatCode>General</c:formatCode>
                <c:ptCount val="2"/>
                <c:pt idx="0">
                  <c:v>25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E7-43E7-B29D-01BDE2340A4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7866336"/>
        <c:axId val="-127861440"/>
      </c:barChart>
      <c:catAx>
        <c:axId val="-127866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61440"/>
        <c:crosses val="autoZero"/>
        <c:auto val="1"/>
        <c:lblAlgn val="ctr"/>
        <c:lblOffset val="100"/>
        <c:noMultiLvlLbl val="0"/>
      </c:catAx>
      <c:valAx>
        <c:axId val="-127861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66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generales'!$A$36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generales'!$B$35:$E$35</c:f>
              <c:strCache>
                <c:ptCount val="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</c:strCache>
            </c:strRef>
          </c:cat>
          <c:val>
            <c:numRef>
              <c:f>'Datos generales'!$B$36:$E$36</c:f>
              <c:numCache>
                <c:formatCode>General</c:formatCode>
                <c:ptCount val="4"/>
                <c:pt idx="0">
                  <c:v>214</c:v>
                </c:pt>
                <c:pt idx="1">
                  <c:v>97</c:v>
                </c:pt>
                <c:pt idx="2">
                  <c:v>42</c:v>
                </c:pt>
                <c:pt idx="3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96-4484-AAEC-0DB29E61F609}"/>
            </c:ext>
          </c:extLst>
        </c:ser>
        <c:ser>
          <c:idx val="1"/>
          <c:order val="1"/>
          <c:tx>
            <c:strRef>
              <c:f>'Datos generales'!$A$37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generales'!$B$35:$E$35</c:f>
              <c:strCache>
                <c:ptCount val="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</c:strCache>
            </c:strRef>
          </c:cat>
          <c:val>
            <c:numRef>
              <c:f>'Datos generales'!$B$37:$E$37</c:f>
              <c:numCache>
                <c:formatCode>General</c:formatCode>
                <c:ptCount val="4"/>
                <c:pt idx="0">
                  <c:v>90</c:v>
                </c:pt>
                <c:pt idx="1">
                  <c:v>78</c:v>
                </c:pt>
                <c:pt idx="2">
                  <c:v>19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96-4484-AAEC-0DB29E61F609}"/>
            </c:ext>
          </c:extLst>
        </c:ser>
        <c:ser>
          <c:idx val="2"/>
          <c:order val="2"/>
          <c:tx>
            <c:strRef>
              <c:f>'Datos generales'!$A$38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generales'!$B$35:$E$35</c:f>
              <c:strCache>
                <c:ptCount val="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</c:strCache>
            </c:strRef>
          </c:cat>
          <c:val>
            <c:numRef>
              <c:f>'Datos generales'!$B$38:$E$38</c:f>
              <c:numCache>
                <c:formatCode>General</c:formatCode>
                <c:ptCount val="4"/>
                <c:pt idx="0">
                  <c:v>57</c:v>
                </c:pt>
                <c:pt idx="1">
                  <c:v>138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96-4484-AAEC-0DB29E61F609}"/>
            </c:ext>
          </c:extLst>
        </c:ser>
        <c:ser>
          <c:idx val="3"/>
          <c:order val="3"/>
          <c:tx>
            <c:strRef>
              <c:f>'Datos generales'!$A$39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generales'!$B$35:$E$35</c:f>
              <c:strCache>
                <c:ptCount val="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</c:strCache>
            </c:strRef>
          </c:cat>
          <c:val>
            <c:numRef>
              <c:f>'Datos generales'!$B$39:$E$39</c:f>
              <c:numCache>
                <c:formatCode>General</c:formatCode>
                <c:ptCount val="4"/>
                <c:pt idx="0">
                  <c:v>8</c:v>
                </c:pt>
                <c:pt idx="1">
                  <c:v>17</c:v>
                </c:pt>
                <c:pt idx="2">
                  <c:v>4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96-4484-AAEC-0DB29E61F609}"/>
            </c:ext>
          </c:extLst>
        </c:ser>
        <c:ser>
          <c:idx val="4"/>
          <c:order val="4"/>
          <c:tx>
            <c:strRef>
              <c:f>'Datos generales'!$A$40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generales'!$B$35:$E$35</c:f>
              <c:strCache>
                <c:ptCount val="4"/>
                <c:pt idx="0">
                  <c:v>AMLO</c:v>
                </c:pt>
                <c:pt idx="1">
                  <c:v>AN</c:v>
                </c:pt>
                <c:pt idx="2">
                  <c:v>EAR</c:v>
                </c:pt>
                <c:pt idx="3">
                  <c:v>AL</c:v>
                </c:pt>
              </c:strCache>
            </c:strRef>
          </c:cat>
          <c:val>
            <c:numRef>
              <c:f>'Datos generales'!$B$40:$E$40</c:f>
              <c:numCache>
                <c:formatCode>General</c:formatCode>
                <c:ptCount val="4"/>
                <c:pt idx="0">
                  <c:v>6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96-4484-AAEC-0DB29E61F60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7851104"/>
        <c:axId val="-127863616"/>
      </c:barChart>
      <c:catAx>
        <c:axId val="-12785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63616"/>
        <c:crosses val="autoZero"/>
        <c:auto val="1"/>
        <c:lblAlgn val="ctr"/>
        <c:lblOffset val="100"/>
        <c:noMultiLvlLbl val="0"/>
      </c:catAx>
      <c:valAx>
        <c:axId val="-127863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5110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generales'!$M$26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generales'!$N$25:$O$25</c:f>
              <c:strCache>
                <c:ptCount val="2"/>
                <c:pt idx="0">
                  <c:v>CRÍTICA</c:v>
                </c:pt>
                <c:pt idx="1">
                  <c:v>POSITIVA</c:v>
                </c:pt>
              </c:strCache>
            </c:strRef>
          </c:cat>
          <c:val>
            <c:numRef>
              <c:f>'Datos generales'!$N$26:$O$26</c:f>
              <c:numCache>
                <c:formatCode>General</c:formatCode>
                <c:ptCount val="2"/>
                <c:pt idx="0">
                  <c:v>352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67-49D7-A649-1B9D60CDB7A4}"/>
            </c:ext>
          </c:extLst>
        </c:ser>
        <c:ser>
          <c:idx val="1"/>
          <c:order val="1"/>
          <c:tx>
            <c:strRef>
              <c:f>'Datos generales'!$M$27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generales'!$N$25:$O$25</c:f>
              <c:strCache>
                <c:ptCount val="2"/>
                <c:pt idx="0">
                  <c:v>CRÍTICA</c:v>
                </c:pt>
                <c:pt idx="1">
                  <c:v>POSITIVA</c:v>
                </c:pt>
              </c:strCache>
            </c:strRef>
          </c:cat>
          <c:val>
            <c:numRef>
              <c:f>'Datos generales'!$N$27:$O$27</c:f>
              <c:numCache>
                <c:formatCode>General</c:formatCode>
                <c:ptCount val="2"/>
                <c:pt idx="0">
                  <c:v>299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67-49D7-A649-1B9D60CDB7A4}"/>
            </c:ext>
          </c:extLst>
        </c:ser>
        <c:ser>
          <c:idx val="2"/>
          <c:order val="2"/>
          <c:tx>
            <c:strRef>
              <c:f>'Datos generales'!$M$28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generales'!$N$25:$O$25</c:f>
              <c:strCache>
                <c:ptCount val="2"/>
                <c:pt idx="0">
                  <c:v>CRÍTICA</c:v>
                </c:pt>
                <c:pt idx="1">
                  <c:v>POSITIVA</c:v>
                </c:pt>
              </c:strCache>
            </c:strRef>
          </c:cat>
          <c:val>
            <c:numRef>
              <c:f>'Datos generales'!$N$28:$O$28</c:f>
              <c:numCache>
                <c:formatCode>General</c:formatCode>
                <c:ptCount val="2"/>
                <c:pt idx="0">
                  <c:v>119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67-49D7-A649-1B9D60CDB7A4}"/>
            </c:ext>
          </c:extLst>
        </c:ser>
        <c:ser>
          <c:idx val="3"/>
          <c:order val="3"/>
          <c:tx>
            <c:strRef>
              <c:f>'Datos generales'!$M$29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generales'!$N$25:$O$25</c:f>
              <c:strCache>
                <c:ptCount val="2"/>
                <c:pt idx="0">
                  <c:v>CRÍTICA</c:v>
                </c:pt>
                <c:pt idx="1">
                  <c:v>POSITIVA</c:v>
                </c:pt>
              </c:strCache>
            </c:strRef>
          </c:cat>
          <c:val>
            <c:numRef>
              <c:f>'Datos generales'!$N$29:$O$29</c:f>
              <c:numCache>
                <c:formatCode>General</c:formatCode>
                <c:ptCount val="2"/>
                <c:pt idx="0">
                  <c:v>53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67-49D7-A649-1B9D60CDB7A4}"/>
            </c:ext>
          </c:extLst>
        </c:ser>
        <c:ser>
          <c:idx val="4"/>
          <c:order val="4"/>
          <c:tx>
            <c:strRef>
              <c:f>'Datos generales'!$M$30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generales'!$N$25:$O$25</c:f>
              <c:strCache>
                <c:ptCount val="2"/>
                <c:pt idx="0">
                  <c:v>CRÍTICA</c:v>
                </c:pt>
                <c:pt idx="1">
                  <c:v>POSITIVA</c:v>
                </c:pt>
              </c:strCache>
            </c:strRef>
          </c:cat>
          <c:val>
            <c:numRef>
              <c:f>'Datos generales'!$N$30:$O$30</c:f>
              <c:numCache>
                <c:formatCode>General</c:formatCode>
                <c:ptCount val="2"/>
                <c:pt idx="0">
                  <c:v>41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67-49D7-A649-1B9D60CDB7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7859808"/>
        <c:axId val="-127861984"/>
      </c:barChart>
      <c:catAx>
        <c:axId val="-127859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61984"/>
        <c:crosses val="autoZero"/>
        <c:auto val="1"/>
        <c:lblAlgn val="ctr"/>
        <c:lblOffset val="100"/>
        <c:noMultiLvlLbl val="0"/>
      </c:catAx>
      <c:valAx>
        <c:axId val="-127861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59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'Datos generales'!$A$48</c:f>
              <c:strCache>
                <c:ptCount val="1"/>
                <c:pt idx="0">
                  <c:v>EL INFORMADOR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generales'!$B$47:$F$47</c:f>
              <c:strCache>
                <c:ptCount val="5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generales'!$B$48:$F$48</c:f>
              <c:numCache>
                <c:formatCode>General</c:formatCode>
                <c:ptCount val="5"/>
                <c:pt idx="0">
                  <c:v>24</c:v>
                </c:pt>
                <c:pt idx="1">
                  <c:v>16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89-4EA4-B48F-B26EE245D092}"/>
            </c:ext>
          </c:extLst>
        </c:ser>
        <c:ser>
          <c:idx val="1"/>
          <c:order val="1"/>
          <c:tx>
            <c:strRef>
              <c:f>'Datos generales'!$A$49</c:f>
              <c:strCache>
                <c:ptCount val="1"/>
                <c:pt idx="0">
                  <c:v>MILENIO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generales'!$B$47:$F$47</c:f>
              <c:strCache>
                <c:ptCount val="5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generales'!$B$49:$F$49</c:f>
              <c:numCache>
                <c:formatCode>General</c:formatCode>
                <c:ptCount val="5"/>
                <c:pt idx="0">
                  <c:v>13</c:v>
                </c:pt>
                <c:pt idx="1">
                  <c:v>2</c:v>
                </c:pt>
                <c:pt idx="2">
                  <c:v>0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89-4EA4-B48F-B26EE245D092}"/>
            </c:ext>
          </c:extLst>
        </c:ser>
        <c:ser>
          <c:idx val="2"/>
          <c:order val="2"/>
          <c:tx>
            <c:strRef>
              <c:f>'Datos generales'!$A$50</c:f>
              <c:strCache>
                <c:ptCount val="1"/>
                <c:pt idx="0">
                  <c:v>MURAL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generales'!$B$47:$F$47</c:f>
              <c:strCache>
                <c:ptCount val="5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generales'!$B$50:$F$50</c:f>
              <c:numCache>
                <c:formatCode>General</c:formatCode>
                <c:ptCount val="5"/>
                <c:pt idx="0">
                  <c:v>3</c:v>
                </c:pt>
                <c:pt idx="1">
                  <c:v>9</c:v>
                </c:pt>
                <c:pt idx="2">
                  <c:v>2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89-4EA4-B48F-B26EE245D092}"/>
            </c:ext>
          </c:extLst>
        </c:ser>
        <c:ser>
          <c:idx val="3"/>
          <c:order val="3"/>
          <c:tx>
            <c:strRef>
              <c:f>'Datos generales'!$A$51</c:f>
              <c:strCache>
                <c:ptCount val="1"/>
                <c:pt idx="0">
                  <c:v>NTR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generales'!$B$47:$F$47</c:f>
              <c:strCache>
                <c:ptCount val="5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generales'!$B$51:$F$51</c:f>
              <c:numCache>
                <c:formatCode>General</c:formatCode>
                <c:ptCount val="5"/>
                <c:pt idx="0">
                  <c:v>4</c:v>
                </c:pt>
                <c:pt idx="1">
                  <c:v>15</c:v>
                </c:pt>
                <c:pt idx="2">
                  <c:v>0</c:v>
                </c:pt>
                <c:pt idx="3">
                  <c:v>1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89-4EA4-B48F-B26EE245D092}"/>
            </c:ext>
          </c:extLst>
        </c:ser>
        <c:ser>
          <c:idx val="4"/>
          <c:order val="4"/>
          <c:tx>
            <c:strRef>
              <c:f>'Datos generales'!$A$52</c:f>
              <c:strCache>
                <c:ptCount val="1"/>
                <c:pt idx="0">
                  <c:v>EL OCCIDENTAL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haroni" panose="02010803020104030203" pitchFamily="2" charset="-79"/>
                    <a:ea typeface="+mn-ea"/>
                    <a:cs typeface="Aharoni" panose="02010803020104030203" pitchFamily="2" charset="-79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'Datos generales'!$B$47:$F$47</c:f>
              <c:strCache>
                <c:ptCount val="5"/>
                <c:pt idx="0">
                  <c:v>POLÍTICA</c:v>
                </c:pt>
                <c:pt idx="1">
                  <c:v>SEGURDIAD</c:v>
                </c:pt>
                <c:pt idx="2">
                  <c:v>ECONOMÍA</c:v>
                </c:pt>
                <c:pt idx="3">
                  <c:v>SALUD</c:v>
                </c:pt>
                <c:pt idx="4">
                  <c:v>CULTURA</c:v>
                </c:pt>
              </c:strCache>
            </c:strRef>
          </c:cat>
          <c:val>
            <c:numRef>
              <c:f>'Datos generales'!$B$52:$F$52</c:f>
              <c:numCache>
                <c:formatCode>General</c:formatCode>
                <c:ptCount val="5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89-4EA4-B48F-B26EE245D0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27853824"/>
        <c:axId val="-127859264"/>
      </c:barChart>
      <c:catAx>
        <c:axId val="-12785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59264"/>
        <c:crosses val="autoZero"/>
        <c:auto val="1"/>
        <c:lblAlgn val="ctr"/>
        <c:lblOffset val="100"/>
        <c:noMultiLvlLbl val="0"/>
      </c:catAx>
      <c:valAx>
        <c:axId val="-127859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pPr>
            <a:endParaRPr lang="es-US"/>
          </a:p>
        </c:txPr>
        <c:crossAx val="-127853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haroni" panose="02010803020104030203" pitchFamily="2" charset="-79"/>
              <a:ea typeface="+mn-ea"/>
              <a:cs typeface="Aharoni" panose="02010803020104030203" pitchFamily="2" charset="-79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haroni" panose="02010803020104030203" pitchFamily="2" charset="-79"/>
          <a:cs typeface="Aharoni" panose="02010803020104030203" pitchFamily="2" charset="-79"/>
        </a:defRPr>
      </a:pPr>
      <a:endParaRPr lang="es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 /></Relationships>
</file>

<file path=ppt/drawings/_rels/drawing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image" Target="../media/image8.png" /></Relationships>
</file>

<file path=ppt/drawings/_rels/drawing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image" Target="../media/image8.png" /></Relationships>
</file>

<file path=ppt/drawings/_rels/drawing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image" Target="../media/image8.png" /></Relationships>
</file>

<file path=ppt/drawing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image" Target="../media/image8.png" /></Relationships>
</file>

<file path=ppt/drawing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image" Target="../media/image8.png" /></Relationships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 /></Relationships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 /></Relationships>
</file>

<file path=ppt/drawing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image" Target="../media/image8.png" /></Relationships>
</file>

<file path=ppt/drawing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 /></Relationships>
</file>

<file path=ppt/drawing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image" Target="../media/image8.png" /></Relationships>
</file>

<file path=ppt/drawings/_rels/drawing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image" Target="../media/image8.png" 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0.87106</cdr:x>
      <cdr:y>0.32062</cdr:y>
    </cdr:from>
    <cdr:to>
      <cdr:x>1</cdr:x>
      <cdr:y>0.68354</cdr:y>
    </cdr:to>
    <cdr:pic>
      <cdr:nvPicPr>
        <cdr:cNvPr id="2" name="1 Imagen" descr="Imagen que contiene Logotipo&#10;&#10;Descripción generada automáticamente">
          <a:extLst xmlns:a="http://schemas.openxmlformats.org/drawingml/2006/main">
            <a:ext uri="{FF2B5EF4-FFF2-40B4-BE49-F238E27FC236}">
              <a16:creationId xmlns:a16="http://schemas.microsoft.com/office/drawing/2014/main" id="{4076B28F-35FD-4631-A257-2FBA19D3675D}"/>
            </a:ext>
          </a:extLst>
        </cdr:cNvPr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l="13036"/>
        <a:stretch xmlns:a="http://schemas.openxmlformats.org/drawingml/2006/main"/>
      </cdr:blipFill>
      <cdr:spPr>
        <a:xfrm xmlns:a="http://schemas.openxmlformats.org/drawingml/2006/main">
          <a:off x="10505184" y="1531207"/>
          <a:ext cx="1555054" cy="1733266"/>
        </a:xfrm>
        <a:prstGeom xmlns:a="http://schemas.openxmlformats.org/drawingml/2006/main" prst="rect">
          <a:avLst/>
        </a:prstGeom>
      </cdr:spPr>
    </cdr:pic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0.85173</cdr:x>
      <cdr:y>0.26765</cdr:y>
    </cdr:from>
    <cdr:to>
      <cdr:x>1</cdr:x>
      <cdr:y>0.73235</cdr:y>
    </cdr:to>
    <cdr:pic>
      <cdr:nvPicPr>
        <cdr:cNvPr id="2" name="Imagen 1" descr="Imagen que contiene Logotipo&#10;&#10;Descripción generada automáticamente">
          <a:extLst xmlns:a="http://schemas.openxmlformats.org/drawingml/2006/main">
            <a:ext uri="{FF2B5EF4-FFF2-40B4-BE49-F238E27FC236}">
              <a16:creationId xmlns:a16="http://schemas.microsoft.com/office/drawing/2014/main" id="{A8487726-C0F4-4501-87FB-AD0CDB740FB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72067" y="1278232"/>
          <a:ext cx="1788171" cy="221932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0.85898</cdr:x>
      <cdr:y>0.29006</cdr:y>
    </cdr:from>
    <cdr:to>
      <cdr:x>1</cdr:x>
      <cdr:y>0.70994</cdr:y>
    </cdr:to>
    <cdr:pic>
      <cdr:nvPicPr>
        <cdr:cNvPr id="3" name="Imagen 2">
          <a:extLst xmlns:a="http://schemas.openxmlformats.org/drawingml/2006/main">
            <a:ext uri="{FF2B5EF4-FFF2-40B4-BE49-F238E27FC236}">
              <a16:creationId xmlns:a16="http://schemas.microsoft.com/office/drawing/2014/main" id="{2AF13A05-4808-4B10-B9A9-198BC91EFB8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359530" y="1385279"/>
          <a:ext cx="1700688" cy="2005263"/>
        </a:xfrm>
        <a:prstGeom xmlns:a="http://schemas.openxmlformats.org/drawingml/2006/main" prst="rect">
          <a:avLst/>
        </a:prstGeom>
      </cdr:spPr>
    </cdr:pic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0.85173</cdr:x>
      <cdr:y>0.26765</cdr:y>
    </cdr:from>
    <cdr:to>
      <cdr:x>1</cdr:x>
      <cdr:y>0.73235</cdr:y>
    </cdr:to>
    <cdr:pic>
      <cdr:nvPicPr>
        <cdr:cNvPr id="2" name="Imagen 1" descr="Imagen que contiene Logotipo&#10;&#10;Descripción generada automáticamente">
          <a:extLst xmlns:a="http://schemas.openxmlformats.org/drawingml/2006/main">
            <a:ext uri="{FF2B5EF4-FFF2-40B4-BE49-F238E27FC236}">
              <a16:creationId xmlns:a16="http://schemas.microsoft.com/office/drawing/2014/main" id="{800627DA-BEBD-4446-9120-994D799F4E7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72047" y="1278232"/>
          <a:ext cx="1788171" cy="221932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0.85898</cdr:x>
      <cdr:y>0.29006</cdr:y>
    </cdr:from>
    <cdr:to>
      <cdr:x>1</cdr:x>
      <cdr:y>0.70994</cdr:y>
    </cdr:to>
    <cdr:pic>
      <cdr:nvPicPr>
        <cdr:cNvPr id="3" name="Imagen 2">
          <a:extLst xmlns:a="http://schemas.openxmlformats.org/drawingml/2006/main">
            <a:ext uri="{FF2B5EF4-FFF2-40B4-BE49-F238E27FC236}">
              <a16:creationId xmlns:a16="http://schemas.microsoft.com/office/drawing/2014/main" id="{2AF13A05-4808-4B10-B9A9-198BC91EFB8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359550" y="1385280"/>
          <a:ext cx="1700688" cy="2005263"/>
        </a:xfrm>
        <a:prstGeom xmlns:a="http://schemas.openxmlformats.org/drawingml/2006/main" prst="rect">
          <a:avLst/>
        </a:prstGeom>
      </cdr:spPr>
    </cdr:pic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0.85173</cdr:x>
      <cdr:y>0.26765</cdr:y>
    </cdr:from>
    <cdr:to>
      <cdr:x>1</cdr:x>
      <cdr:y>0.73235</cdr:y>
    </cdr:to>
    <cdr:pic>
      <cdr:nvPicPr>
        <cdr:cNvPr id="2" name="Imagen 1" descr="Imagen que contiene Logotipo&#10;&#10;Descripción generada automáticamente">
          <a:extLst xmlns:a="http://schemas.openxmlformats.org/drawingml/2006/main">
            <a:ext uri="{FF2B5EF4-FFF2-40B4-BE49-F238E27FC236}">
              <a16:creationId xmlns:a16="http://schemas.microsoft.com/office/drawing/2014/main" id="{08F521A7-B3CE-4D48-B684-8B033B57F47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72047" y="1278232"/>
          <a:ext cx="1788171" cy="221932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0.85898</cdr:x>
      <cdr:y>0.29006</cdr:y>
    </cdr:from>
    <cdr:to>
      <cdr:x>1</cdr:x>
      <cdr:y>0.70994</cdr:y>
    </cdr:to>
    <cdr:pic>
      <cdr:nvPicPr>
        <cdr:cNvPr id="3" name="Imagen 2">
          <a:extLst xmlns:a="http://schemas.openxmlformats.org/drawingml/2006/main">
            <a:ext uri="{FF2B5EF4-FFF2-40B4-BE49-F238E27FC236}">
              <a16:creationId xmlns:a16="http://schemas.microsoft.com/office/drawing/2014/main" id="{2AF13A05-4808-4B10-B9A9-198BC91EFB8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359550" y="1385280"/>
          <a:ext cx="1700688" cy="2005263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0.85173</cdr:x>
      <cdr:y>0.26765</cdr:y>
    </cdr:from>
    <cdr:to>
      <cdr:x>1</cdr:x>
      <cdr:y>0.73235</cdr:y>
    </cdr:to>
    <cdr:pic>
      <cdr:nvPicPr>
        <cdr:cNvPr id="2" name="Imagen 1" descr="Imagen que contiene Logotipo&#10;&#10;Descripción generada automáticamente">
          <a:extLst xmlns:a="http://schemas.openxmlformats.org/drawingml/2006/main">
            <a:ext uri="{FF2B5EF4-FFF2-40B4-BE49-F238E27FC236}">
              <a16:creationId xmlns:a16="http://schemas.microsoft.com/office/drawing/2014/main" id="{4076B28F-35FD-4631-A257-2FBA19D3675D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72047" y="1278231"/>
          <a:ext cx="1788191" cy="221935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0.85898</cdr:x>
      <cdr:y>0.29006</cdr:y>
    </cdr:from>
    <cdr:to>
      <cdr:x>1</cdr:x>
      <cdr:y>0.70994</cdr:y>
    </cdr:to>
    <cdr:pic>
      <cdr:nvPicPr>
        <cdr:cNvPr id="3" name="Imagen 2">
          <a:extLst xmlns:a="http://schemas.openxmlformats.org/drawingml/2006/main">
            <a:ext uri="{FF2B5EF4-FFF2-40B4-BE49-F238E27FC236}">
              <a16:creationId xmlns:a16="http://schemas.microsoft.com/office/drawing/2014/main" id="{F6EF6AF8-8AED-4837-9AC3-B95533CE097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359550" y="1385280"/>
          <a:ext cx="1700688" cy="2005263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0.85173</cdr:x>
      <cdr:y>0.26765</cdr:y>
    </cdr:from>
    <cdr:to>
      <cdr:x>1</cdr:x>
      <cdr:y>0.73235</cdr:y>
    </cdr:to>
    <cdr:pic>
      <cdr:nvPicPr>
        <cdr:cNvPr id="2" name="Imagen 1" descr="Imagen que contiene Logotipo&#10;&#10;Descripción generada automáticamente">
          <a:extLst xmlns:a="http://schemas.openxmlformats.org/drawingml/2006/main">
            <a:ext uri="{FF2B5EF4-FFF2-40B4-BE49-F238E27FC236}">
              <a16:creationId xmlns:a16="http://schemas.microsoft.com/office/drawing/2014/main" id="{194C6670-875C-40B7-83DC-BCB62FBF413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72047" y="1278232"/>
          <a:ext cx="1788191" cy="221935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0.85898</cdr:x>
      <cdr:y>0.29006</cdr:y>
    </cdr:from>
    <cdr:to>
      <cdr:x>1</cdr:x>
      <cdr:y>0.70994</cdr:y>
    </cdr:to>
    <cdr:pic>
      <cdr:nvPicPr>
        <cdr:cNvPr id="3" name="Imagen 2">
          <a:extLst xmlns:a="http://schemas.openxmlformats.org/drawingml/2006/main">
            <a:ext uri="{FF2B5EF4-FFF2-40B4-BE49-F238E27FC236}">
              <a16:creationId xmlns:a16="http://schemas.microsoft.com/office/drawing/2014/main" id="{F6EF6AF8-8AED-4837-9AC3-B95533CE097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359550" y="1385280"/>
          <a:ext cx="1700688" cy="2005263"/>
        </a:xfrm>
        <a:prstGeom xmlns:a="http://schemas.openxmlformats.org/drawingml/2006/main" prst="rect">
          <a:avLst/>
        </a:prstGeom>
      </cdr:spPr>
    </cdr:pic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0.84899</cdr:x>
      <cdr:y>0.30144</cdr:y>
    </cdr:from>
    <cdr:to>
      <cdr:x>1</cdr:x>
      <cdr:y>0.74073</cdr:y>
    </cdr:to>
    <cdr:pic>
      <cdr:nvPicPr>
        <cdr:cNvPr id="4" name="Imagen 3">
          <a:extLst xmlns:a="http://schemas.openxmlformats.org/drawingml/2006/main">
            <a:ext uri="{FF2B5EF4-FFF2-40B4-BE49-F238E27FC236}">
              <a16:creationId xmlns:a16="http://schemas.microsoft.com/office/drawing/2014/main" id="{F6EF6AF8-8AED-4837-9AC3-B95533CE097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39023" y="1376011"/>
          <a:ext cx="1821215" cy="2005267"/>
        </a:xfrm>
        <a:prstGeom xmlns:a="http://schemas.openxmlformats.org/drawingml/2006/main" prst="rect">
          <a:avLst/>
        </a:prstGeom>
      </cdr:spPr>
    </cdr:pic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0.85246</cdr:x>
      <cdr:y>0.31248</cdr:y>
    </cdr:from>
    <cdr:to>
      <cdr:x>0.99348</cdr:x>
      <cdr:y>0.73235</cdr:y>
    </cdr:to>
    <cdr:pic>
      <cdr:nvPicPr>
        <cdr:cNvPr id="5" name="Imagen 4">
          <a:extLst xmlns:a="http://schemas.openxmlformats.org/drawingml/2006/main">
            <a:ext uri="{FF2B5EF4-FFF2-40B4-BE49-F238E27FC236}">
              <a16:creationId xmlns:a16="http://schemas.microsoft.com/office/drawing/2014/main" id="{4CAA1C32-6E71-4262-893D-5848C4A3E9A6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80888" y="1492366"/>
          <a:ext cx="1700735" cy="2005225"/>
        </a:xfrm>
        <a:prstGeom xmlns:a="http://schemas.openxmlformats.org/drawingml/2006/main" prst="rect">
          <a:avLst/>
        </a:prstGeom>
      </cdr:spPr>
    </cdr:pic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0.85173</cdr:x>
      <cdr:y>0.26765</cdr:y>
    </cdr:from>
    <cdr:to>
      <cdr:x>1</cdr:x>
      <cdr:y>0.73235</cdr:y>
    </cdr:to>
    <cdr:pic>
      <cdr:nvPicPr>
        <cdr:cNvPr id="2" name="Imagen 1" descr="Imagen que contiene Logotipo&#10;&#10;Descripción generada automáticamente">
          <a:extLst xmlns:a="http://schemas.openxmlformats.org/drawingml/2006/main">
            <a:ext uri="{FF2B5EF4-FFF2-40B4-BE49-F238E27FC236}">
              <a16:creationId xmlns:a16="http://schemas.microsoft.com/office/drawing/2014/main" id="{912A6C12-100F-4F64-AAE3-C801FF0394CF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72047" y="1278231"/>
          <a:ext cx="1788191" cy="221935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0.85898</cdr:x>
      <cdr:y>0.29006</cdr:y>
    </cdr:from>
    <cdr:to>
      <cdr:x>1</cdr:x>
      <cdr:y>0.70994</cdr:y>
    </cdr:to>
    <cdr:pic>
      <cdr:nvPicPr>
        <cdr:cNvPr id="3" name="Imagen 2">
          <a:extLst xmlns:a="http://schemas.openxmlformats.org/drawingml/2006/main">
            <a:ext uri="{FF2B5EF4-FFF2-40B4-BE49-F238E27FC236}">
              <a16:creationId xmlns:a16="http://schemas.microsoft.com/office/drawing/2014/main" id="{2AF13A05-4808-4B10-B9A9-198BC91EFB8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359550" y="1385280"/>
          <a:ext cx="1700688" cy="2005263"/>
        </a:xfrm>
        <a:prstGeom xmlns:a="http://schemas.openxmlformats.org/drawingml/2006/main" prst="rect">
          <a:avLst/>
        </a:prstGeom>
      </cdr:spPr>
    </cdr:pic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0.84618</cdr:x>
      <cdr:y>0.30368</cdr:y>
    </cdr:from>
    <cdr:to>
      <cdr:x>0.9957</cdr:x>
      <cdr:y>0.74328</cdr:y>
    </cdr:to>
    <cdr:pic>
      <cdr:nvPicPr>
        <cdr:cNvPr id="5" name="Imagen 4">
          <a:extLst xmlns:a="http://schemas.openxmlformats.org/drawingml/2006/main">
            <a:ext uri="{FF2B5EF4-FFF2-40B4-BE49-F238E27FC236}">
              <a16:creationId xmlns:a16="http://schemas.microsoft.com/office/drawing/2014/main" id="{2AF13A05-4808-4B10-B9A9-198BC91EFB8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05156" y="1385265"/>
          <a:ext cx="1803251" cy="2005291"/>
        </a:xfrm>
        <a:prstGeom xmlns:a="http://schemas.openxmlformats.org/drawingml/2006/main" prst="rect">
          <a:avLst/>
        </a:prstGeom>
      </cdr:spPr>
    </cdr:pic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0.85173</cdr:x>
      <cdr:y>0.26765</cdr:y>
    </cdr:from>
    <cdr:to>
      <cdr:x>1</cdr:x>
      <cdr:y>0.73235</cdr:y>
    </cdr:to>
    <cdr:pic>
      <cdr:nvPicPr>
        <cdr:cNvPr id="2" name="Imagen 1" descr="Imagen que contiene Logotipo&#10;&#10;Descripción generada automáticamente">
          <a:extLst xmlns:a="http://schemas.openxmlformats.org/drawingml/2006/main">
            <a:ext uri="{FF2B5EF4-FFF2-40B4-BE49-F238E27FC236}">
              <a16:creationId xmlns:a16="http://schemas.microsoft.com/office/drawing/2014/main" id="{CA5CB389-8006-4BE5-8C65-F32923902DDD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72047" y="1278231"/>
          <a:ext cx="1788191" cy="221935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0.85898</cdr:x>
      <cdr:y>0.29006</cdr:y>
    </cdr:from>
    <cdr:to>
      <cdr:x>1</cdr:x>
      <cdr:y>0.70994</cdr:y>
    </cdr:to>
    <cdr:pic>
      <cdr:nvPicPr>
        <cdr:cNvPr id="3" name="Imagen 2">
          <a:extLst xmlns:a="http://schemas.openxmlformats.org/drawingml/2006/main">
            <a:ext uri="{FF2B5EF4-FFF2-40B4-BE49-F238E27FC236}">
              <a16:creationId xmlns:a16="http://schemas.microsoft.com/office/drawing/2014/main" id="{2AF13A05-4808-4B10-B9A9-198BC91EFB8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359550" y="1385280"/>
          <a:ext cx="1700688" cy="2005263"/>
        </a:xfrm>
        <a:prstGeom xmlns:a="http://schemas.openxmlformats.org/drawingml/2006/main" prst="rect">
          <a:avLst/>
        </a:prstGeom>
      </cdr:spPr>
    </cdr:pic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0.85173</cdr:x>
      <cdr:y>0.26765</cdr:y>
    </cdr:from>
    <cdr:to>
      <cdr:x>1</cdr:x>
      <cdr:y>0.73235</cdr:y>
    </cdr:to>
    <cdr:pic>
      <cdr:nvPicPr>
        <cdr:cNvPr id="2" name="Imagen 1" descr="Imagen que contiene Logotipo&#10;&#10;Descripción generada automáticamente">
          <a:extLst xmlns:a="http://schemas.openxmlformats.org/drawingml/2006/main">
            <a:ext uri="{FF2B5EF4-FFF2-40B4-BE49-F238E27FC236}">
              <a16:creationId xmlns:a16="http://schemas.microsoft.com/office/drawing/2014/main" id="{40FC656A-CEF0-4CD7-AED8-28819984E88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272047" y="1278232"/>
          <a:ext cx="1788171" cy="221932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0.85898</cdr:x>
      <cdr:y>0.29006</cdr:y>
    </cdr:from>
    <cdr:to>
      <cdr:x>1</cdr:x>
      <cdr:y>0.70994</cdr:y>
    </cdr:to>
    <cdr:pic>
      <cdr:nvPicPr>
        <cdr:cNvPr id="3" name="Imagen 2">
          <a:extLst xmlns:a="http://schemas.openxmlformats.org/drawingml/2006/main">
            <a:ext uri="{FF2B5EF4-FFF2-40B4-BE49-F238E27FC236}">
              <a16:creationId xmlns:a16="http://schemas.microsoft.com/office/drawing/2014/main" id="{2AF13A05-4808-4B10-B9A9-198BC91EFB8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359550" y="1385280"/>
          <a:ext cx="1700688" cy="2005263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C3F55-B1FF-4E6F-AC53-030924EA07AA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143000"/>
            <a:ext cx="5299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5AFE7-AAF1-489B-A40A-9297D1D998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3818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7417011db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143000"/>
            <a:ext cx="52990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7417011db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g7417011db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59897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920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4315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5310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7417011db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143000"/>
            <a:ext cx="52990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7417011dbe_1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g7417011dbe_1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79689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07358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32350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5285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>
                <a:solidFill>
                  <a:prstClr val="black"/>
                </a:solidFill>
              </a:rPr>
              <a:pPr/>
              <a:t>17</a:t>
            </a:fld>
            <a:endParaRPr lang="es-MX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2350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32350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2866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7417011dbe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143000"/>
            <a:ext cx="52990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7417011dbe_1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g7417011dbe_1_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33433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>
                <a:solidFill>
                  <a:prstClr val="black"/>
                </a:solidFill>
              </a:rPr>
              <a:pPr/>
              <a:t>20</a:t>
            </a:fld>
            <a:endParaRPr lang="es-MX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2350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93539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>
                <a:solidFill>
                  <a:prstClr val="black"/>
                </a:solidFill>
              </a:rPr>
              <a:pPr/>
              <a:t>22</a:t>
            </a:fld>
            <a:endParaRPr lang="es-MX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2350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21216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7417011db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143000"/>
            <a:ext cx="52990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7417011db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g7417011db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5989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7417011db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143000"/>
            <a:ext cx="52990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7417011dbe_1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g7417011dbe_1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3764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8995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8359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3403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18292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7417011db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143000"/>
            <a:ext cx="52990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7417011dbe_1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g7417011dbe_1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MX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1502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77875" y="1143000"/>
            <a:ext cx="5302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37FA4-A320-448E-86CD-C22C25D2D5FC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796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094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060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0578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con imagen">
  <p:cSld name="Diapositiva de título con imagen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750390" y="1470850"/>
            <a:ext cx="5629180" cy="1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015" tIns="62490" rIns="125015" bIns="6249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entury Gothic"/>
              <a:buNone/>
              <a:defRPr sz="81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777766" y="5217005"/>
            <a:ext cx="4320330" cy="972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015" tIns="62490" rIns="125015" bIns="62490" anchor="t" anchorCtr="0">
            <a:noAutofit/>
          </a:bodyPr>
          <a:lstStyle>
            <a:lvl1pPr marL="624962" lvl="0" indent="-312482" algn="l">
              <a:lnSpc>
                <a:spcPct val="90000"/>
              </a:lnSpc>
              <a:spcBef>
                <a:spcPts val="1367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3799" b="0" i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49925" lvl="1" indent="-31248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500" b="1" i="1"/>
            </a:lvl2pPr>
            <a:lvl3pPr marL="1874887" lvl="2" indent="-31248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500" b="1" i="1"/>
            </a:lvl3pPr>
            <a:lvl4pPr marL="2499850" lvl="3" indent="-31248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500" b="1" i="1"/>
            </a:lvl4pPr>
            <a:lvl5pPr marL="3124813" lvl="4" indent="-31248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500" b="1" i="1"/>
            </a:lvl5pPr>
            <a:lvl6pPr marL="3749774" lvl="5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374738" lvl="6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999701" lvl="7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624664" lvl="8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body" idx="2"/>
          </p:nvPr>
        </p:nvSpPr>
        <p:spPr>
          <a:xfrm>
            <a:off x="777764" y="3506242"/>
            <a:ext cx="3590078" cy="972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015" tIns="62490" rIns="125015" bIns="62490" anchor="t" anchorCtr="0">
            <a:noAutofit/>
          </a:bodyPr>
          <a:lstStyle>
            <a:lvl1pPr marL="624962" lvl="0" indent="-312482" algn="l">
              <a:lnSpc>
                <a:spcPct val="90000"/>
              </a:lnSpc>
              <a:spcBef>
                <a:spcPts val="1367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99" b="1" i="0"/>
            </a:lvl1pPr>
            <a:lvl2pPr marL="1249925" lvl="1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2pPr>
            <a:lvl3pPr marL="1874887" lvl="2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3pPr>
            <a:lvl4pPr marL="2499850" lvl="3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4pPr>
            <a:lvl5pPr marL="3124813" lvl="4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5pPr>
            <a:lvl6pPr marL="3749774" lvl="5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374738" lvl="6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999701" lvl="7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624664" lvl="8" indent="-468722" algn="l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2"/>
          <p:cNvSpPr>
            <a:spLocks noGrp="1"/>
          </p:cNvSpPr>
          <p:nvPr>
            <p:ph type="pic" idx="3"/>
          </p:nvPr>
        </p:nvSpPr>
        <p:spPr>
          <a:xfrm>
            <a:off x="4565080" y="6"/>
            <a:ext cx="7503941" cy="609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015" tIns="62490" rIns="125015" bIns="6249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367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Char char="•"/>
              <a:defRPr sz="3299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699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8413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801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9416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8970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14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97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1986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146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 anchor="t"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7645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5F014-F4B3-4F0F-890A-A1259197D1EC}" type="datetimeFigureOut">
              <a:rPr lang="es-MX" smtClean="0"/>
              <a:t>13/02/2021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353AF-D65E-4996-9EB1-33C9A2864B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942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2.xml" /><Relationship Id="rId6" Type="http://schemas.openxmlformats.org/officeDocument/2006/relationships/image" Target="../media/image4.png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Relationship Id="rId4" Type="http://schemas.openxmlformats.org/officeDocument/2006/relationships/chart" Target="../charts/chart6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Relationship Id="rId4" Type="http://schemas.openxmlformats.org/officeDocument/2006/relationships/chart" Target="../charts/chart7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Relationship Id="rId4" Type="http://schemas.openxmlformats.org/officeDocument/2006/relationships/chart" Target="../charts/chart8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1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9.xml" /><Relationship Id="rId4" Type="http://schemas.openxmlformats.org/officeDocument/2006/relationships/image" Target="../media/image8.pn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10.xml" /><Relationship Id="rId4" Type="http://schemas.openxmlformats.org/officeDocument/2006/relationships/image" Target="../media/image8.png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11.xml" /><Relationship Id="rId4" Type="http://schemas.openxmlformats.org/officeDocument/2006/relationships/image" Target="../media/image8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2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21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12.xml" /><Relationship Id="rId4" Type="http://schemas.openxmlformats.org/officeDocument/2006/relationships/image" Target="../media/image8.png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22.xml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23.xml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4.xml" /><Relationship Id="rId1" Type="http://schemas.openxmlformats.org/officeDocument/2006/relationships/slideLayout" Target="../slideLayouts/slideLayout12.xml" /><Relationship Id="rId6" Type="http://schemas.openxmlformats.org/officeDocument/2006/relationships/image" Target="../media/image4.png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9.png" /><Relationship Id="rId4" Type="http://schemas.openxmlformats.org/officeDocument/2006/relationships/chart" Target="../charts/char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Relationship Id="rId4" Type="http://schemas.openxmlformats.org/officeDocument/2006/relationships/chart" Target="../charts/char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Relationship Id="rId4" Type="http://schemas.openxmlformats.org/officeDocument/2006/relationships/chart" Target="../charts/chart3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Relationship Id="rId4" Type="http://schemas.openxmlformats.org/officeDocument/2006/relationships/chart" Target="../charts/chart4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5.xml" /><Relationship Id="rId4" Type="http://schemas.openxmlformats.org/officeDocument/2006/relationships/image" Target="../media/image8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1"/>
          <p:cNvSpPr txBox="1">
            <a:spLocks noGrp="1"/>
          </p:cNvSpPr>
          <p:nvPr>
            <p:ph type="body" idx="1"/>
          </p:nvPr>
        </p:nvSpPr>
        <p:spPr>
          <a:xfrm>
            <a:off x="72227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25" name="Google Shape;325;p21"/>
          <p:cNvSpPr txBox="1">
            <a:spLocks noGrp="1"/>
          </p:cNvSpPr>
          <p:nvPr>
            <p:ph type="body" idx="2"/>
          </p:nvPr>
        </p:nvSpPr>
        <p:spPr>
          <a:xfrm>
            <a:off x="722269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65882" y="4"/>
            <a:ext cx="12189829" cy="70199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endParaRPr sz="1797"/>
          </a:p>
        </p:txBody>
      </p:sp>
      <p:pic>
        <p:nvPicPr>
          <p:cNvPr id="328" name="Google Shape;328;p21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4420297" y="1470867"/>
            <a:ext cx="3740919" cy="3550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21"/>
          <p:cNvPicPr preferRelativeResize="0"/>
          <p:nvPr/>
        </p:nvPicPr>
        <p:blipFill rotWithShape="1">
          <a:blip r:embed="rId4" cstate="print">
            <a:alphaModFix/>
          </a:blip>
          <a:srcRect l="26452" t="10435" r="27212" b="8977"/>
          <a:stretch/>
        </p:blipFill>
        <p:spPr>
          <a:xfrm>
            <a:off x="247120" y="6071207"/>
            <a:ext cx="355863" cy="355726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21"/>
          <p:cNvSpPr txBox="1"/>
          <p:nvPr/>
        </p:nvSpPr>
        <p:spPr>
          <a:xfrm>
            <a:off x="602983" y="6008164"/>
            <a:ext cx="4348572" cy="540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r>
              <a:rPr lang="es-MX" sz="1600" b="1" dirty="0">
                <a:latin typeface="Montserrat"/>
                <a:ea typeface="Montserrat"/>
                <a:cs typeface="Montserrat"/>
                <a:sym typeface="Montserrat"/>
              </a:rPr>
              <a:t>@Observatorio Político Electoral UdeG</a:t>
            </a:r>
            <a:endParaRPr sz="1600" b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" name="1 Marcador de posición de imagen"/>
          <p:cNvPicPr>
            <a:picLocks noGrp="1" noChangeAspect="1"/>
          </p:cNvPicPr>
          <p:nvPr>
            <p:ph type="pic" idx="3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8" r="10338"/>
          <a:stretch>
            <a:fillRect/>
          </a:stretch>
        </p:blipFill>
        <p:spPr>
          <a:xfrm>
            <a:off x="204497" y="5681023"/>
            <a:ext cx="406625" cy="326526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602983" y="5700387"/>
            <a:ext cx="2988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Montserrat"/>
              </a:rPr>
              <a:t>@electoralobservatorio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956693" y="6429109"/>
            <a:ext cx="6414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Montserrat"/>
              </a:rPr>
              <a:t>observatorioelectoral.cucsh.udg.mx</a:t>
            </a:r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81" y="6203125"/>
            <a:ext cx="816804" cy="8168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Ámbito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10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093AF1C9-304F-4D5F-A65A-3176186FCD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56267"/>
              </p:ext>
            </p:extLst>
          </p:nvPr>
        </p:nvGraphicFramePr>
        <p:xfrm>
          <a:off x="0" y="1730608"/>
          <a:ext cx="12060238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98757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Actores destacados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11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71512AA7-C037-40E9-A69E-B3BD4F632B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719089"/>
              </p:ext>
            </p:extLst>
          </p:nvPr>
        </p:nvGraphicFramePr>
        <p:xfrm>
          <a:off x="0" y="1730609"/>
          <a:ext cx="12060238" cy="4561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9817F7E5-6615-4FF4-B0C2-6DCA33232E1A}"/>
              </a:ext>
            </a:extLst>
          </p:cNvPr>
          <p:cNvSpPr txBox="1"/>
          <p:nvPr/>
        </p:nvSpPr>
        <p:spPr>
          <a:xfrm>
            <a:off x="1752565" y="6292235"/>
            <a:ext cx="8555107" cy="707886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AMLO: Andrés Manuel López Obrador. Presidente de México.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AN: Actores del Ámbito Nacional.</a:t>
            </a:r>
          </a:p>
          <a:p>
            <a:pPr algn="just"/>
            <a:endParaRPr lang="es-ES" sz="1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/>
            <a:endParaRPr lang="es-ES" sz="1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EAR: Enrique Alfaro Ramírez. Gobernador de Jalisco.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AL: Actores del Ámbito Local. </a:t>
            </a:r>
          </a:p>
        </p:txBody>
      </p:sp>
    </p:spTree>
    <p:extLst>
      <p:ext uri="{BB962C8B-B14F-4D97-AF65-F5344CB8AC3E}">
        <p14:creationId xmlns:p14="http://schemas.microsoft.com/office/powerpoint/2010/main" val="250288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Valoración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12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DFBBF6B2-AE24-455F-BE70-BCC9890BF8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539871"/>
              </p:ext>
            </p:extLst>
          </p:nvPr>
        </p:nvGraphicFramePr>
        <p:xfrm>
          <a:off x="0" y="1730608"/>
          <a:ext cx="12060238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26951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3"/>
          <p:cNvSpPr txBox="1">
            <a:spLocks noGrp="1"/>
          </p:cNvSpPr>
          <p:nvPr>
            <p:ph type="title"/>
          </p:nvPr>
        </p:nvSpPr>
        <p:spPr>
          <a:xfrm>
            <a:off x="694612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55" name="Google Shape;355;p23"/>
          <p:cNvSpPr txBox="1">
            <a:spLocks noGrp="1"/>
          </p:cNvSpPr>
          <p:nvPr>
            <p:ph type="body" idx="1"/>
          </p:nvPr>
        </p:nvSpPr>
        <p:spPr>
          <a:xfrm>
            <a:off x="72227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6" name="Google Shape;356;p23"/>
          <p:cNvSpPr txBox="1">
            <a:spLocks noGrp="1"/>
          </p:cNvSpPr>
          <p:nvPr>
            <p:ph type="body" idx="2"/>
          </p:nvPr>
        </p:nvSpPr>
        <p:spPr>
          <a:xfrm>
            <a:off x="722269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7" name="Google Shape;357;p23"/>
          <p:cNvSpPr>
            <a:spLocks noGrp="1"/>
          </p:cNvSpPr>
          <p:nvPr>
            <p:ph type="pic" idx="3"/>
          </p:nvPr>
        </p:nvSpPr>
        <p:spPr>
          <a:xfrm>
            <a:off x="4549601" y="-1"/>
            <a:ext cx="7583098" cy="6090077"/>
          </a:xfrm>
          <a:prstGeom prst="rect">
            <a:avLst/>
          </a:prstGeom>
        </p:spPr>
      </p:sp>
      <p:pic>
        <p:nvPicPr>
          <p:cNvPr id="358" name="Google Shape;358;p23"/>
          <p:cNvPicPr preferRelativeResize="0"/>
          <p:nvPr/>
        </p:nvPicPr>
        <p:blipFill rotWithShape="1">
          <a:blip r:embed="rId3">
            <a:alphaModFix/>
          </a:blip>
          <a:srcRect l="29545" t="26735" r="16104" b="18780"/>
          <a:stretch/>
        </p:blipFill>
        <p:spPr>
          <a:xfrm>
            <a:off x="-149962" y="-1"/>
            <a:ext cx="12360167" cy="714178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23"/>
          <p:cNvSpPr txBox="1"/>
          <p:nvPr/>
        </p:nvSpPr>
        <p:spPr>
          <a:xfrm>
            <a:off x="-63706" y="3024081"/>
            <a:ext cx="12092291" cy="693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9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“Cobertura de procesos políticos en prensa escrita de Jalisco”</a:t>
            </a:r>
            <a:endParaRPr sz="2999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0" name="Google Shape;360;p23"/>
          <p:cNvSpPr txBox="1"/>
          <p:nvPr/>
        </p:nvSpPr>
        <p:spPr>
          <a:xfrm>
            <a:off x="2190891" y="3507137"/>
            <a:ext cx="7583097" cy="533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3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ENFOQUE DE GÉNERO</a:t>
            </a:r>
          </a:p>
          <a:p>
            <a:pPr algn="ctr"/>
            <a:r>
              <a:rPr lang="es-MX" sz="23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Agosto – Diciembre 2020</a:t>
            </a:r>
          </a:p>
        </p:txBody>
      </p:sp>
    </p:spTree>
    <p:extLst>
      <p:ext uri="{BB962C8B-B14F-4D97-AF65-F5344CB8AC3E}">
        <p14:creationId xmlns:p14="http://schemas.microsoft.com/office/powerpoint/2010/main" val="2854078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Primeras Planas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70" b="1" dirty="0">
                <a:solidFill>
                  <a:schemeClr val="dk1"/>
                </a:solidFill>
                <a:latin typeface="Cabin"/>
              </a:rPr>
              <a:t>Temas</a:t>
            </a:r>
            <a:br>
              <a:rPr lang="es-MX" sz="1400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14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38BF13EA-892F-469A-BADC-B20ADC4B4C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047" y="3008840"/>
            <a:ext cx="1788191" cy="2219359"/>
          </a:xfrm>
          <a:prstGeom prst="rect">
            <a:avLst/>
          </a:prstGeom>
        </p:spPr>
      </p:pic>
      <p:graphicFrame>
        <p:nvGraphicFramePr>
          <p:cNvPr id="11" name="Marcador de contenido 10">
            <a:extLst>
              <a:ext uri="{FF2B5EF4-FFF2-40B4-BE49-F238E27FC236}">
                <a16:creationId xmlns:a16="http://schemas.microsoft.com/office/drawing/2014/main" id="{DE105E25-7B88-4CE6-877B-2FD9BD020D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542203"/>
              </p:ext>
            </p:extLst>
          </p:nvPr>
        </p:nvGraphicFramePr>
        <p:xfrm>
          <a:off x="0" y="1730608"/>
          <a:ext cx="12060238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555065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Primeras Planas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Temas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15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937B08-EE96-4AE2-B7E0-61D87F545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592035"/>
              </p:ext>
            </p:extLst>
          </p:nvPr>
        </p:nvGraphicFramePr>
        <p:xfrm>
          <a:off x="1292981" y="1958529"/>
          <a:ext cx="9474276" cy="4396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8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8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80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285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latin typeface="Cabin"/>
                          <a:cs typeface="Aharoni" panose="02010803020104030203" pitchFamily="2" charset="-79"/>
                        </a:rPr>
                        <a:t>TOTALES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latin typeface="Cabin"/>
                          <a:cs typeface="Aharoni" panose="02010803020104030203" pitchFamily="2" charset="-79"/>
                        </a:rPr>
                        <a:t>NOTAS</a:t>
                      </a:r>
                      <a:r>
                        <a:rPr lang="es-MX" sz="2400" baseline="0" dirty="0">
                          <a:latin typeface="Cabin"/>
                          <a:cs typeface="Aharoni" panose="02010803020104030203" pitchFamily="2" charset="-79"/>
                        </a:rPr>
                        <a:t> REVISADAS</a:t>
                      </a:r>
                      <a:endParaRPr lang="es-MX" sz="2400" dirty="0">
                        <a:latin typeface="Cabin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latin typeface="Cabin"/>
                          <a:cs typeface="Aharoni" panose="02010803020104030203" pitchFamily="2" charset="-79"/>
                        </a:rPr>
                        <a:t>ENFOQUE DE GÉNERO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217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POLÍTICO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972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4.7%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285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SEGURIDAD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747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5.6%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751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ECONOMÍA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776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0.6%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285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SALUD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796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1.1%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9657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CULTURA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  <a:cs typeface="Aharoni" panose="02010803020104030203" pitchFamily="2" charset="-79"/>
                        </a:rPr>
                        <a:t>6.9%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205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Primeras Planas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Ámbito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16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38BF13EA-892F-469A-BADC-B20ADC4B4C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047" y="3008840"/>
            <a:ext cx="1788191" cy="2219359"/>
          </a:xfrm>
          <a:prstGeom prst="rect">
            <a:avLst/>
          </a:prstGeom>
        </p:spPr>
      </p:pic>
      <p:pic>
        <p:nvPicPr>
          <p:cNvPr id="11" name="Imagen 10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DD75F3AE-1751-42C4-ABE8-0E09984FAD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047" y="3192497"/>
            <a:ext cx="1788171" cy="2219325"/>
          </a:xfrm>
          <a:prstGeom prst="rect">
            <a:avLst/>
          </a:prstGeom>
        </p:spPr>
      </p:pic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D49475D7-8946-478E-AFCC-0ACBC5A09B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5034746"/>
              </p:ext>
            </p:extLst>
          </p:nvPr>
        </p:nvGraphicFramePr>
        <p:xfrm>
          <a:off x="0" y="1730608"/>
          <a:ext cx="12060238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06422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Primeras Planas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Ámbito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937B08-EE96-4AE2-B7E0-61D87F545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512043"/>
              </p:ext>
            </p:extLst>
          </p:nvPr>
        </p:nvGraphicFramePr>
        <p:xfrm>
          <a:off x="2109914" y="2495569"/>
          <a:ext cx="784041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3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3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5254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/>
                        <a:t>TOTALES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/>
                        <a:t>NOTAS </a:t>
                      </a:r>
                    </a:p>
                    <a:p>
                      <a:pPr algn="ctr"/>
                      <a:r>
                        <a:rPr lang="es-MX" sz="2400" b="1" dirty="0"/>
                        <a:t>REVISADAS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/>
                        <a:t>ENFOQUE DE GÉNERO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9370"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LOCAL</a:t>
                      </a:r>
                    </a:p>
                    <a:p>
                      <a:pPr algn="ctr"/>
                      <a:endParaRPr lang="es-MX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2,158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2.2%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9370"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NACIONAL</a:t>
                      </a:r>
                    </a:p>
                    <a:p>
                      <a:pPr algn="ctr"/>
                      <a:endParaRPr lang="es-MX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1,543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4.08%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800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Primeras Planas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Mujeres mencionadas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18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937B08-EE96-4AE2-B7E0-61D87F545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  <p:graphicFrame>
        <p:nvGraphicFramePr>
          <p:cNvPr id="2" name="Tabla 5">
            <a:extLst>
              <a:ext uri="{FF2B5EF4-FFF2-40B4-BE49-F238E27FC236}">
                <a16:creationId xmlns:a16="http://schemas.microsoft.com/office/drawing/2014/main" id="{0BE7BBEC-1C2B-4C7C-8DA3-B81EC96E8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895424"/>
              </p:ext>
            </p:extLst>
          </p:nvPr>
        </p:nvGraphicFramePr>
        <p:xfrm>
          <a:off x="829137" y="2026602"/>
          <a:ext cx="1040195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978">
                  <a:extLst>
                    <a:ext uri="{9D8B030D-6E8A-4147-A177-3AD203B41FA5}">
                      <a16:colId xmlns:a16="http://schemas.microsoft.com/office/drawing/2014/main" val="2963215529"/>
                    </a:ext>
                  </a:extLst>
                </a:gridCol>
                <a:gridCol w="5200978">
                  <a:extLst>
                    <a:ext uri="{9D8B030D-6E8A-4147-A177-3AD203B41FA5}">
                      <a16:colId xmlns:a16="http://schemas.microsoft.com/office/drawing/2014/main" val="15721245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LOCALES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NACIONALES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547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Mara Robles.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Olga Sánchez Cordero.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941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Luz Elvira Manzano Ochoa.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Rosario Piedra.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067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María Elena Limón.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Claudia Sheinbaum.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Nancy Gómez.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Rosario Robles.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261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Eva Araceli Avilés Álvarez.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Margarita Zavala.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886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sz="1800" b="1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Elba Esther Gordillo.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177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sz="1800" b="1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Tatiana Clouthier.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559194"/>
                  </a:ext>
                </a:extLst>
              </a:tr>
            </a:tbl>
          </a:graphicData>
        </a:graphic>
      </p:graphicFrame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2A1800CD-4298-4828-8B43-FB0B58EB87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523342"/>
              </p:ext>
            </p:extLst>
          </p:nvPr>
        </p:nvGraphicFramePr>
        <p:xfrm>
          <a:off x="829134" y="5003026"/>
          <a:ext cx="1040195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979">
                  <a:extLst>
                    <a:ext uri="{9D8B030D-6E8A-4147-A177-3AD203B41FA5}">
                      <a16:colId xmlns:a16="http://schemas.microsoft.com/office/drawing/2014/main" val="427941706"/>
                    </a:ext>
                  </a:extLst>
                </a:gridCol>
                <a:gridCol w="5200979">
                  <a:extLst>
                    <a:ext uri="{9D8B030D-6E8A-4147-A177-3AD203B41FA5}">
                      <a16:colId xmlns:a16="http://schemas.microsoft.com/office/drawing/2014/main" val="29485618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>
                          <a:solidFill>
                            <a:schemeClr val="tx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Delfina Gómez.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95379"/>
                  </a:ext>
                </a:extLst>
              </a:tr>
            </a:tbl>
          </a:graphicData>
        </a:graphic>
      </p:graphicFrame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3D826C97-1761-42CA-9358-B9BCA62EC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57432"/>
              </p:ext>
            </p:extLst>
          </p:nvPr>
        </p:nvGraphicFramePr>
        <p:xfrm>
          <a:off x="829134" y="4221625"/>
          <a:ext cx="5200981" cy="11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981">
                  <a:extLst>
                    <a:ext uri="{9D8B030D-6E8A-4147-A177-3AD203B41FA5}">
                      <a16:colId xmlns:a16="http://schemas.microsoft.com/office/drawing/2014/main" val="34706909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/>
                        <a:t>COLECTIVOS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462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Feministas.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694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Madres de los y las desaparecidas.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298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3808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Temas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19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38BF13EA-892F-469A-BADC-B20ADC4B4C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047" y="3008840"/>
            <a:ext cx="1788191" cy="2219359"/>
          </a:xfrm>
          <a:prstGeom prst="rect">
            <a:avLst/>
          </a:prstGeom>
        </p:spPr>
      </p:pic>
      <p:graphicFrame>
        <p:nvGraphicFramePr>
          <p:cNvPr id="11" name="Marcador de contenido 10">
            <a:extLst>
              <a:ext uri="{FF2B5EF4-FFF2-40B4-BE49-F238E27FC236}">
                <a16:creationId xmlns:a16="http://schemas.microsoft.com/office/drawing/2014/main" id="{EBBD4014-71C2-4DD4-B84F-D46B87F170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125459"/>
              </p:ext>
            </p:extLst>
          </p:nvPr>
        </p:nvGraphicFramePr>
        <p:xfrm>
          <a:off x="0" y="1730608"/>
          <a:ext cx="12060238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73992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2"/>
          <p:cNvSpPr txBox="1">
            <a:spLocks noGrp="1"/>
          </p:cNvSpPr>
          <p:nvPr>
            <p:ph type="title"/>
          </p:nvPr>
        </p:nvSpPr>
        <p:spPr>
          <a:xfrm>
            <a:off x="694612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37" name="Google Shape;337;p22"/>
          <p:cNvSpPr txBox="1">
            <a:spLocks noGrp="1"/>
          </p:cNvSpPr>
          <p:nvPr>
            <p:ph type="body" idx="1"/>
          </p:nvPr>
        </p:nvSpPr>
        <p:spPr>
          <a:xfrm>
            <a:off x="72227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38" name="Google Shape;338;p22"/>
          <p:cNvSpPr txBox="1">
            <a:spLocks noGrp="1"/>
          </p:cNvSpPr>
          <p:nvPr>
            <p:ph type="body" idx="2"/>
          </p:nvPr>
        </p:nvSpPr>
        <p:spPr>
          <a:xfrm>
            <a:off x="722269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39" name="Google Shape;339;p22"/>
          <p:cNvSpPr>
            <a:spLocks noGrp="1"/>
          </p:cNvSpPr>
          <p:nvPr>
            <p:ph type="pic" idx="3"/>
          </p:nvPr>
        </p:nvSpPr>
        <p:spPr>
          <a:xfrm>
            <a:off x="4549601" y="-1"/>
            <a:ext cx="7583098" cy="6090077"/>
          </a:xfrm>
          <a:prstGeom prst="rect">
            <a:avLst/>
          </a:prstGeom>
        </p:spPr>
      </p:sp>
      <p:sp>
        <p:nvSpPr>
          <p:cNvPr id="340" name="Google Shape;340;p22"/>
          <p:cNvSpPr txBox="1"/>
          <p:nvPr/>
        </p:nvSpPr>
        <p:spPr>
          <a:xfrm>
            <a:off x="11915" y="1990517"/>
            <a:ext cx="9140743" cy="128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b" anchorCtr="0">
            <a:noAutofit/>
          </a:bodyPr>
          <a:lstStyle/>
          <a:p>
            <a:pPr algn="ctr"/>
            <a:r>
              <a:rPr lang="es-MX" sz="25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Línea de investigación:</a:t>
            </a:r>
            <a:endParaRPr sz="25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 algn="ctr"/>
            <a:r>
              <a:rPr lang="es-MX" sz="2599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Partidos políticos </a:t>
            </a:r>
            <a:endParaRPr sz="2599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41" name="Google Shape;341;p22"/>
          <p:cNvSpPr txBox="1"/>
          <p:nvPr/>
        </p:nvSpPr>
        <p:spPr>
          <a:xfrm>
            <a:off x="8405735" y="4773322"/>
            <a:ext cx="548505" cy="402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pPr algn="r"/>
            <a:fld id="{00000000-1234-1234-1234-123412341234}" type="slidenum">
              <a:rPr lang="es-MX" sz="1000">
                <a:solidFill>
                  <a:srgbClr val="595959"/>
                </a:solidFill>
              </a:rPr>
              <a:pPr algn="r"/>
              <a:t>2</a:t>
            </a:fld>
            <a:endParaRPr sz="1000">
              <a:solidFill>
                <a:srgbClr val="595959"/>
              </a:solidFill>
            </a:endParaRPr>
          </a:p>
        </p:txBody>
      </p:sp>
      <p:sp>
        <p:nvSpPr>
          <p:cNvPr id="342" name="Google Shape;342;p22"/>
          <p:cNvSpPr txBox="1"/>
          <p:nvPr/>
        </p:nvSpPr>
        <p:spPr>
          <a:xfrm>
            <a:off x="6058237" y="3892310"/>
            <a:ext cx="2545194" cy="128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r>
              <a:rPr lang="es-MX" sz="1797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Coordinador</a:t>
            </a:r>
            <a:endParaRPr sz="1797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r>
              <a:rPr lang="es-MX" sz="1797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Dr. Andrea Bussoletti</a:t>
            </a:r>
            <a:endParaRPr sz="1797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43" name="Google Shape;343;p22"/>
          <p:cNvSpPr txBox="1"/>
          <p:nvPr/>
        </p:nvSpPr>
        <p:spPr>
          <a:xfrm>
            <a:off x="504314" y="3983719"/>
            <a:ext cx="4002374" cy="990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s-MX" sz="1797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Rosa Isela Manjarrez Diaz</a:t>
            </a:r>
            <a:endParaRPr sz="1797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r>
              <a:rPr lang="es-MX" sz="1797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Roberto Abraham Reyes Cortes</a:t>
            </a:r>
            <a:endParaRPr sz="1797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r>
              <a:rPr lang="es-MX" sz="1797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Alejandro Argenis Reynoso Tabares</a:t>
            </a:r>
            <a:endParaRPr sz="1797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100"/>
            </a:pPr>
            <a:r>
              <a:rPr lang="es-MX" sz="1797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 sz="1797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100"/>
            </a:pPr>
            <a:endParaRPr sz="1797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endParaRPr sz="1797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4" name="Google Shape;344;p22"/>
          <p:cNvPicPr preferRelativeResize="0"/>
          <p:nvPr/>
        </p:nvPicPr>
        <p:blipFill rotWithShape="1">
          <a:blip r:embed="rId3">
            <a:alphaModFix/>
          </a:blip>
          <a:srcRect l="29517" t="27161" r="16402" b="19075"/>
          <a:stretch/>
        </p:blipFill>
        <p:spPr>
          <a:xfrm>
            <a:off x="-63706" y="-82400"/>
            <a:ext cx="12187657" cy="7102326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22"/>
          <p:cNvSpPr txBox="1"/>
          <p:nvPr/>
        </p:nvSpPr>
        <p:spPr>
          <a:xfrm>
            <a:off x="-63709" y="2080593"/>
            <a:ext cx="12196354" cy="1588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b" anchorCtr="0">
            <a:noAutofit/>
          </a:bodyPr>
          <a:lstStyle/>
          <a:p>
            <a:pPr algn="ctr"/>
            <a:r>
              <a:rPr lang="es-MX" sz="25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Línea de investigación:</a:t>
            </a:r>
            <a:endParaRPr sz="2599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 algn="ctr"/>
            <a:r>
              <a:rPr lang="es-MX" sz="25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Comunicación Política</a:t>
            </a:r>
            <a:endParaRPr sz="2599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47" name="Google Shape;347;p22"/>
          <p:cNvSpPr txBox="1"/>
          <p:nvPr/>
        </p:nvSpPr>
        <p:spPr>
          <a:xfrm>
            <a:off x="7629099" y="4433517"/>
            <a:ext cx="3770728" cy="1588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r>
              <a:rPr lang="es-MX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Coordinador</a:t>
            </a:r>
            <a:endParaRPr sz="1797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r>
              <a:rPr lang="es-MX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Dr. Armando Zacarías Castillo</a:t>
            </a:r>
            <a:endParaRPr sz="1797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48" name="Google Shape;348;p22"/>
          <p:cNvSpPr txBox="1"/>
          <p:nvPr/>
        </p:nvSpPr>
        <p:spPr>
          <a:xfrm>
            <a:off x="679718" y="4543301"/>
            <a:ext cx="4002374" cy="1578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s-MX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Rosa Isela </a:t>
            </a:r>
            <a:r>
              <a:rPr lang="es-ES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Barragán Rivera</a:t>
            </a:r>
            <a:r>
              <a:rPr lang="es-MX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 sz="1797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r>
              <a:rPr lang="es-MX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Aldo Michel Plascencia</a:t>
            </a:r>
            <a:r>
              <a:rPr lang="es-ES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 Márquez </a:t>
            </a:r>
            <a:endParaRPr sz="1797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100"/>
            </a:pPr>
            <a:r>
              <a:rPr lang="es-MX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María Fernanda Vidal Arias</a:t>
            </a:r>
          </a:p>
          <a:p>
            <a:pPr>
              <a:buClr>
                <a:srgbClr val="000000"/>
              </a:buClr>
              <a:buSzPts val="1100"/>
            </a:pPr>
            <a:r>
              <a:rPr lang="es-MX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Osmar Vázquez Estrada</a:t>
            </a:r>
          </a:p>
          <a:p>
            <a:pPr>
              <a:buClr>
                <a:srgbClr val="000000"/>
              </a:buClr>
              <a:buSzPts val="1100"/>
            </a:pPr>
            <a:r>
              <a:rPr lang="es-MX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Carlos Bernardo Santos Ortega</a:t>
            </a:r>
          </a:p>
          <a:p>
            <a:pPr>
              <a:buClr>
                <a:srgbClr val="000000"/>
              </a:buClr>
              <a:buSzPts val="1100"/>
            </a:pPr>
            <a:r>
              <a:rPr lang="es-MX" sz="1797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Clarissa Judith Salas Garay</a:t>
            </a:r>
          </a:p>
          <a:p>
            <a:pPr>
              <a:buClr>
                <a:srgbClr val="000000"/>
              </a:buClr>
              <a:buSzPts val="1100"/>
            </a:pPr>
            <a:endParaRPr sz="1797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buClr>
                <a:srgbClr val="000000"/>
              </a:buClr>
              <a:buSzPts val="1800"/>
            </a:pPr>
            <a:endParaRPr sz="1797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Temas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937B08-EE96-4AE2-B7E0-61D87F545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292865"/>
              </p:ext>
            </p:extLst>
          </p:nvPr>
        </p:nvGraphicFramePr>
        <p:xfrm>
          <a:off x="1732439" y="1985492"/>
          <a:ext cx="8595360" cy="4220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5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2864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TOTALES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COLUMNAS</a:t>
                      </a:r>
                      <a:r>
                        <a:rPr lang="es-MX" sz="2400" b="1" baseline="0" dirty="0">
                          <a:latin typeface="Cabin"/>
                        </a:rPr>
                        <a:t> REVISADAS</a:t>
                      </a:r>
                      <a:endParaRPr lang="es-MX" sz="2400" b="1" dirty="0">
                        <a:latin typeface="Cabi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ENFOQUE DE GÉNERO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864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POLIÍTICO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527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6.07%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864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SEGURIDAD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6.4%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864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ECONOMÍA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4.4%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864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SALUD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864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CULTURA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7.6%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3274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Cabin"/>
                        </a:rPr>
                        <a:t>2.1%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893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Ámbito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2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21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38BF13EA-892F-469A-BADC-B20ADC4B4C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047" y="3008840"/>
            <a:ext cx="1788191" cy="2219359"/>
          </a:xfrm>
          <a:prstGeom prst="rect">
            <a:avLst/>
          </a:prstGeom>
        </p:spPr>
      </p:pic>
      <p:graphicFrame>
        <p:nvGraphicFramePr>
          <p:cNvPr id="11" name="Marcador de contenido 10">
            <a:extLst>
              <a:ext uri="{FF2B5EF4-FFF2-40B4-BE49-F238E27FC236}">
                <a16:creationId xmlns:a16="http://schemas.microsoft.com/office/drawing/2014/main" id="{62B97577-EB2E-4B87-94AD-C128B1FF6C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361626"/>
              </p:ext>
            </p:extLst>
          </p:nvPr>
        </p:nvGraphicFramePr>
        <p:xfrm>
          <a:off x="0" y="1730608"/>
          <a:ext cx="12060238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8856463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Ámbito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937B08-EE96-4AE2-B7E0-61D87F545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762941"/>
              </p:ext>
            </p:extLst>
          </p:nvPr>
        </p:nvGraphicFramePr>
        <p:xfrm>
          <a:off x="1797678" y="2346188"/>
          <a:ext cx="8464881" cy="3499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16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16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1721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/>
                        <a:t>TOTALES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/>
                        <a:t>COLUMNAS</a:t>
                      </a:r>
                    </a:p>
                    <a:p>
                      <a:pPr algn="ctr"/>
                      <a:r>
                        <a:rPr lang="es-MX" sz="2400" b="1" dirty="0"/>
                        <a:t>REVISADAS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/>
                        <a:t>ENFOQUE DE GÉNERO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956"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LOCAL</a:t>
                      </a:r>
                    </a:p>
                    <a:p>
                      <a:pPr algn="ctr"/>
                      <a:endParaRPr lang="es-MX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3.6%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956"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NACIONAL</a:t>
                      </a:r>
                    </a:p>
                    <a:p>
                      <a:pPr algn="ctr"/>
                      <a:endParaRPr lang="es-MX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706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2400" b="1" dirty="0"/>
                    </a:p>
                    <a:p>
                      <a:pPr algn="ctr"/>
                      <a:r>
                        <a:rPr lang="es-MX" sz="2400" b="1" dirty="0"/>
                        <a:t>5.9%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893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Actrices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23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0F8D6A-7A17-4372-AF72-9266F4E7F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ctr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s-MX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COLECTIVOS</a:t>
            </a:r>
            <a:endParaRPr lang="es-MX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ctr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s-MX" sz="1800" b="1" i="0" u="none" strike="noStrike" kern="1200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Feministas.</a:t>
            </a:r>
            <a:endParaRPr lang="es-MX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ctr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s-MX" sz="1800" b="1" i="0" u="none" strike="noStrike" kern="1200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Madres de los y las desaparecidas.</a:t>
            </a:r>
            <a:endParaRPr lang="es-MX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s-MX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A55727C-28D5-4C0C-BC9A-0BF04E5DB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885185"/>
              </p:ext>
            </p:extLst>
          </p:nvPr>
        </p:nvGraphicFramePr>
        <p:xfrm>
          <a:off x="829140" y="2012800"/>
          <a:ext cx="10401956" cy="2988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978">
                  <a:extLst>
                    <a:ext uri="{9D8B030D-6E8A-4147-A177-3AD203B41FA5}">
                      <a16:colId xmlns:a16="http://schemas.microsoft.com/office/drawing/2014/main" val="2963215529"/>
                    </a:ext>
                  </a:extLst>
                </a:gridCol>
                <a:gridCol w="5200978">
                  <a:extLst>
                    <a:ext uri="{9D8B030D-6E8A-4147-A177-3AD203B41FA5}">
                      <a16:colId xmlns:a16="http://schemas.microsoft.com/office/drawing/2014/main" val="1572124502"/>
                    </a:ext>
                  </a:extLst>
                </a:gridCol>
              </a:tblGrid>
              <a:tr h="418461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LOCALES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NACIONALES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547555"/>
                  </a:ext>
                </a:extLst>
              </a:tr>
              <a:tr h="418461"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Paola Lazo.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Claudia Sheinbaum.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941402"/>
                  </a:ext>
                </a:extLst>
              </a:tr>
              <a:tr h="418461"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Mirza Flores.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Olga Sánchez Cordero.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067225"/>
                  </a:ext>
                </a:extLst>
              </a:tr>
              <a:tr h="418461"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Lucía Almaraz.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Margarita Zavala.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414"/>
                  </a:ext>
                </a:extLst>
              </a:tr>
              <a:tr h="418461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Imelda Virgen,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Elba Esther Gordillo.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261363"/>
                  </a:ext>
                </a:extLst>
              </a:tr>
              <a:tr h="478152">
                <a:tc>
                  <a:txBody>
                    <a:bodyPr/>
                    <a:lstStyle/>
                    <a:p>
                      <a:pPr algn="ctr"/>
                      <a:endParaRPr lang="es-MX" sz="1800" b="1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Karla Quintana Osuna.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886929"/>
                  </a:ext>
                </a:extLst>
              </a:tr>
              <a:tr h="418461">
                <a:tc>
                  <a:txBody>
                    <a:bodyPr/>
                    <a:lstStyle/>
                    <a:p>
                      <a:pPr algn="ctr"/>
                      <a:endParaRPr lang="es-MX" sz="1800" b="1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Marta Bárcena.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177270"/>
                  </a:ext>
                </a:extLst>
              </a:tr>
            </a:tbl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0508B1FA-15FA-4A73-9690-0973DEAE5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300439"/>
              </p:ext>
            </p:extLst>
          </p:nvPr>
        </p:nvGraphicFramePr>
        <p:xfrm>
          <a:off x="829138" y="4979820"/>
          <a:ext cx="1040195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979">
                  <a:extLst>
                    <a:ext uri="{9D8B030D-6E8A-4147-A177-3AD203B41FA5}">
                      <a16:colId xmlns:a16="http://schemas.microsoft.com/office/drawing/2014/main" val="427941706"/>
                    </a:ext>
                  </a:extLst>
                </a:gridCol>
                <a:gridCol w="5200979">
                  <a:extLst>
                    <a:ext uri="{9D8B030D-6E8A-4147-A177-3AD203B41FA5}">
                      <a16:colId xmlns:a16="http://schemas.microsoft.com/office/drawing/2014/main" val="29485618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>
                          <a:solidFill>
                            <a:schemeClr val="tx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Delfina Gómez.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95379"/>
                  </a:ext>
                </a:extLst>
              </a:tr>
            </a:tbl>
          </a:graphicData>
        </a:graphic>
      </p:graphicFrame>
      <p:graphicFrame>
        <p:nvGraphicFramePr>
          <p:cNvPr id="9" name="Tabla 7">
            <a:extLst>
              <a:ext uri="{FF2B5EF4-FFF2-40B4-BE49-F238E27FC236}">
                <a16:creationId xmlns:a16="http://schemas.microsoft.com/office/drawing/2014/main" id="{036D4964-208F-4BE0-94DD-F1746EAA2F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151651"/>
              </p:ext>
            </p:extLst>
          </p:nvPr>
        </p:nvGraphicFramePr>
        <p:xfrm>
          <a:off x="829137" y="4095769"/>
          <a:ext cx="5200980" cy="1259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980">
                  <a:extLst>
                    <a:ext uri="{9D8B030D-6E8A-4147-A177-3AD203B41FA5}">
                      <a16:colId xmlns:a16="http://schemas.microsoft.com/office/drawing/2014/main" val="3470690930"/>
                    </a:ext>
                  </a:extLst>
                </a:gridCol>
              </a:tblGrid>
              <a:tr h="442396"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/>
                        <a:t>COLECTIVOS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462390"/>
                  </a:ext>
                </a:extLst>
              </a:tr>
              <a:tr h="408365">
                <a:tc>
                  <a:txBody>
                    <a:bodyPr/>
                    <a:lstStyle/>
                    <a:p>
                      <a:pPr marL="0" marR="0" lvl="0" indent="0" algn="ctr" defTabSz="904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Feministas.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694420"/>
                  </a:ext>
                </a:extLst>
              </a:tr>
              <a:tr h="408365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Madres de los y las desaparecidas.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298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0312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1"/>
          <p:cNvSpPr txBox="1">
            <a:spLocks noGrp="1"/>
          </p:cNvSpPr>
          <p:nvPr>
            <p:ph type="title"/>
          </p:nvPr>
        </p:nvSpPr>
        <p:spPr>
          <a:xfrm>
            <a:off x="694612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24" name="Google Shape;324;p21"/>
          <p:cNvSpPr txBox="1">
            <a:spLocks noGrp="1"/>
          </p:cNvSpPr>
          <p:nvPr>
            <p:ph type="body" idx="1"/>
          </p:nvPr>
        </p:nvSpPr>
        <p:spPr>
          <a:xfrm>
            <a:off x="72227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25" name="Google Shape;325;p21"/>
          <p:cNvSpPr txBox="1">
            <a:spLocks noGrp="1"/>
          </p:cNvSpPr>
          <p:nvPr>
            <p:ph type="body" idx="2"/>
          </p:nvPr>
        </p:nvSpPr>
        <p:spPr>
          <a:xfrm>
            <a:off x="722269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65882" y="4"/>
            <a:ext cx="12189829" cy="70199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04" tIns="91404" rIns="91404" bIns="91404" anchor="ctr" anchorCtr="0">
            <a:noAutofit/>
          </a:bodyPr>
          <a:lstStyle/>
          <a:p>
            <a:endParaRPr sz="1797"/>
          </a:p>
        </p:txBody>
      </p:sp>
      <p:pic>
        <p:nvPicPr>
          <p:cNvPr id="328" name="Google Shape;328;p21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4420297" y="1470867"/>
            <a:ext cx="3740919" cy="3550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21"/>
          <p:cNvPicPr preferRelativeResize="0"/>
          <p:nvPr/>
        </p:nvPicPr>
        <p:blipFill rotWithShape="1">
          <a:blip r:embed="rId4" cstate="print">
            <a:alphaModFix/>
          </a:blip>
          <a:srcRect l="26452" t="10435" r="27212" b="8977"/>
          <a:stretch/>
        </p:blipFill>
        <p:spPr>
          <a:xfrm>
            <a:off x="247120" y="6071207"/>
            <a:ext cx="355863" cy="355726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21"/>
          <p:cNvSpPr txBox="1"/>
          <p:nvPr/>
        </p:nvSpPr>
        <p:spPr>
          <a:xfrm>
            <a:off x="602983" y="6008164"/>
            <a:ext cx="4348572" cy="540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r>
              <a:rPr lang="es-MX" sz="1600" b="1" dirty="0">
                <a:latin typeface="Montserrat"/>
                <a:ea typeface="Montserrat"/>
                <a:cs typeface="Montserrat"/>
                <a:sym typeface="Montserrat"/>
              </a:rPr>
              <a:t>@Observatorio Político Electoral UdeG</a:t>
            </a:r>
            <a:endParaRPr sz="1600" b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" name="1 Marcador de posición de imagen"/>
          <p:cNvPicPr>
            <a:picLocks noGrp="1" noChangeAspect="1"/>
          </p:cNvPicPr>
          <p:nvPr>
            <p:ph type="pic" idx="3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8" r="10338"/>
          <a:stretch>
            <a:fillRect/>
          </a:stretch>
        </p:blipFill>
        <p:spPr>
          <a:xfrm>
            <a:off x="204497" y="5681023"/>
            <a:ext cx="406625" cy="326526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602983" y="5700387"/>
            <a:ext cx="2988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Montserrat"/>
              </a:rPr>
              <a:t>@electoralobservatorio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956693" y="6429109"/>
            <a:ext cx="6414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Montserrat"/>
              </a:rPr>
              <a:t>observatorioelectoral.cucsh.udg.mx</a:t>
            </a:r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81" y="6203125"/>
            <a:ext cx="816804" cy="81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787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3"/>
          <p:cNvSpPr txBox="1">
            <a:spLocks noGrp="1"/>
          </p:cNvSpPr>
          <p:nvPr>
            <p:ph type="title"/>
          </p:nvPr>
        </p:nvSpPr>
        <p:spPr>
          <a:xfrm>
            <a:off x="694612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55" name="Google Shape;355;p23"/>
          <p:cNvSpPr txBox="1">
            <a:spLocks noGrp="1"/>
          </p:cNvSpPr>
          <p:nvPr>
            <p:ph type="body" idx="1"/>
          </p:nvPr>
        </p:nvSpPr>
        <p:spPr>
          <a:xfrm>
            <a:off x="72227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6" name="Google Shape;356;p23"/>
          <p:cNvSpPr txBox="1">
            <a:spLocks noGrp="1"/>
          </p:cNvSpPr>
          <p:nvPr>
            <p:ph type="body" idx="2"/>
          </p:nvPr>
        </p:nvSpPr>
        <p:spPr>
          <a:xfrm>
            <a:off x="722269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7" name="Google Shape;357;p23"/>
          <p:cNvSpPr>
            <a:spLocks noGrp="1"/>
          </p:cNvSpPr>
          <p:nvPr>
            <p:ph type="pic" idx="3"/>
          </p:nvPr>
        </p:nvSpPr>
        <p:spPr>
          <a:xfrm>
            <a:off x="4549601" y="-1"/>
            <a:ext cx="7583098" cy="6090077"/>
          </a:xfrm>
          <a:prstGeom prst="rect">
            <a:avLst/>
          </a:prstGeom>
        </p:spPr>
      </p:sp>
      <p:pic>
        <p:nvPicPr>
          <p:cNvPr id="358" name="Google Shape;358;p23"/>
          <p:cNvPicPr preferRelativeResize="0"/>
          <p:nvPr/>
        </p:nvPicPr>
        <p:blipFill rotWithShape="1">
          <a:blip r:embed="rId3">
            <a:alphaModFix/>
          </a:blip>
          <a:srcRect l="29545" t="26735" r="16104" b="18780"/>
          <a:stretch/>
        </p:blipFill>
        <p:spPr>
          <a:xfrm>
            <a:off x="-149962" y="-1"/>
            <a:ext cx="12360167" cy="714178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23"/>
          <p:cNvSpPr txBox="1"/>
          <p:nvPr/>
        </p:nvSpPr>
        <p:spPr>
          <a:xfrm>
            <a:off x="-63706" y="3024081"/>
            <a:ext cx="12092291" cy="693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9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“Cobertura de procesos políticos en prensa escrita de Jalisco”</a:t>
            </a:r>
            <a:endParaRPr sz="2999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0" name="Google Shape;360;p23"/>
          <p:cNvSpPr txBox="1"/>
          <p:nvPr/>
        </p:nvSpPr>
        <p:spPr>
          <a:xfrm>
            <a:off x="2190891" y="3507137"/>
            <a:ext cx="7583097" cy="533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3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PRIMERAS PLANAS</a:t>
            </a:r>
          </a:p>
          <a:p>
            <a:pPr algn="ctr"/>
            <a:r>
              <a:rPr lang="es-MX" sz="23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Agosto - Diciembre 2020</a:t>
            </a:r>
          </a:p>
        </p:txBody>
      </p:sp>
    </p:spTree>
    <p:extLst>
      <p:ext uri="{BB962C8B-B14F-4D97-AF65-F5344CB8AC3E}">
        <p14:creationId xmlns:p14="http://schemas.microsoft.com/office/powerpoint/2010/main" val="365095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Temas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4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6F4B0983-C4F3-4E5A-9619-68727824AA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895115"/>
              </p:ext>
            </p:extLst>
          </p:nvPr>
        </p:nvGraphicFramePr>
        <p:xfrm>
          <a:off x="-64648" y="1730608"/>
          <a:ext cx="12124885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F6EF6AF8-8AED-4837-9AC3-B95533CE09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733" y="3115888"/>
            <a:ext cx="1761750" cy="200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337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Ámbito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5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Marcador de contenido 10">
            <a:extLst>
              <a:ext uri="{FF2B5EF4-FFF2-40B4-BE49-F238E27FC236}">
                <a16:creationId xmlns:a16="http://schemas.microsoft.com/office/drawing/2014/main" id="{7EFD4E88-E7E0-4A7D-8C48-61C92672FF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550149"/>
              </p:ext>
            </p:extLst>
          </p:nvPr>
        </p:nvGraphicFramePr>
        <p:xfrm>
          <a:off x="0" y="1730608"/>
          <a:ext cx="12060238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0214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Origen de los Actores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6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80F43BF7-475E-48DF-BE00-2685CA8F57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220417"/>
              </p:ext>
            </p:extLst>
          </p:nvPr>
        </p:nvGraphicFramePr>
        <p:xfrm>
          <a:off x="0" y="1730608"/>
          <a:ext cx="12060238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91807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Primeras Planas 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Actores destacados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7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Marcador de contenido 13">
            <a:extLst>
              <a:ext uri="{FF2B5EF4-FFF2-40B4-BE49-F238E27FC236}">
                <a16:creationId xmlns:a16="http://schemas.microsoft.com/office/drawing/2014/main" id="{A2819193-B1B3-41D9-9932-7A1CFC238E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492924"/>
              </p:ext>
            </p:extLst>
          </p:nvPr>
        </p:nvGraphicFramePr>
        <p:xfrm>
          <a:off x="0" y="1730609"/>
          <a:ext cx="12060238" cy="4564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78ECA646-1678-4BDF-9D80-69397106C7B1}"/>
              </a:ext>
            </a:extLst>
          </p:cNvPr>
          <p:cNvSpPr txBox="1"/>
          <p:nvPr/>
        </p:nvSpPr>
        <p:spPr>
          <a:xfrm>
            <a:off x="1613102" y="6295401"/>
            <a:ext cx="8834033" cy="1169551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71443" indent="-171443">
              <a:buFont typeface="Arial" panose="020B0604020202020204" pitchFamily="34" charset="0"/>
              <a:buChar char="•"/>
            </a:pPr>
            <a:r>
              <a:rPr lang="es-MX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AMLO: Andrés Manuel López Obrador. Presidente de México.</a:t>
            </a:r>
          </a:p>
          <a:p>
            <a:pPr marL="171443" indent="-171443">
              <a:buFont typeface="Arial" panose="020B0604020202020204" pitchFamily="34" charset="0"/>
              <a:buChar char="•"/>
            </a:pPr>
            <a:r>
              <a:rPr lang="es-MX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GF: Actores del Gabinete Federal.</a:t>
            </a:r>
          </a:p>
          <a:p>
            <a:pPr marL="171443" indent="-171443">
              <a:buFont typeface="Arial" panose="020B0604020202020204" pitchFamily="34" charset="0"/>
              <a:buChar char="•"/>
            </a:pPr>
            <a:r>
              <a:rPr lang="es-MX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EAR: Enrique Alfaro Ramírez. Gobernador de Jalisco.</a:t>
            </a:r>
          </a:p>
          <a:p>
            <a:pPr marL="171443" indent="-171443">
              <a:buFont typeface="Arial" panose="020B0604020202020204" pitchFamily="34" charset="0"/>
              <a:buChar char="•"/>
            </a:pPr>
            <a:r>
              <a:rPr lang="es-MX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GE: Actores del Gabinete Estatal.</a:t>
            </a:r>
          </a:p>
          <a:p>
            <a:pPr marL="171443" indent="-171443">
              <a:buFont typeface="Arial" panose="020B0604020202020204" pitchFamily="34" charset="0"/>
              <a:buChar char="•"/>
            </a:pPr>
            <a:endParaRPr lang="es-MX" sz="1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s-MX" sz="1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s-MX" sz="1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171443" indent="-171443">
              <a:buFont typeface="Arial" panose="020B0604020202020204" pitchFamily="34" charset="0"/>
              <a:buChar char="•"/>
            </a:pPr>
            <a:r>
              <a:rPr lang="es-MX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PMAMG: </a:t>
            </a:r>
            <a:r>
              <a:rPr lang="es-ES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Presidentes Municipales del Área Metropolitana de Guadalajara.</a:t>
            </a:r>
          </a:p>
          <a:p>
            <a:pPr marL="171443" indent="-171443">
              <a:buFont typeface="Arial" panose="020B0604020202020204" pitchFamily="34" charset="0"/>
              <a:buChar char="•"/>
            </a:pPr>
            <a:r>
              <a:rPr lang="es-MX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PNL: Pablo Lemus Navarro. Presidente Municipal de Zapopan.</a:t>
            </a:r>
          </a:p>
          <a:p>
            <a:pPr marL="171443" indent="-171443">
              <a:buFont typeface="Arial" panose="020B0604020202020204" pitchFamily="34" charset="0"/>
              <a:buChar char="•"/>
            </a:pPr>
            <a:r>
              <a:rPr lang="es-MX" sz="1000" b="1" dirty="0">
                <a:latin typeface="Aharoni" panose="02010803020104030203" pitchFamily="2" charset="-79"/>
                <a:cs typeface="Aharoni" panose="02010803020104030203" pitchFamily="2" charset="-79"/>
              </a:rPr>
              <a:t>IDT: Ismael Del Toro. Presidente Municipal de Guadalajara.</a:t>
            </a:r>
          </a:p>
        </p:txBody>
      </p:sp>
    </p:spTree>
    <p:extLst>
      <p:ext uri="{BB962C8B-B14F-4D97-AF65-F5344CB8AC3E}">
        <p14:creationId xmlns:p14="http://schemas.microsoft.com/office/powerpoint/2010/main" val="3351163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3"/>
          <p:cNvSpPr txBox="1">
            <a:spLocks noGrp="1"/>
          </p:cNvSpPr>
          <p:nvPr>
            <p:ph type="title"/>
          </p:nvPr>
        </p:nvSpPr>
        <p:spPr>
          <a:xfrm>
            <a:off x="694612" y="1470849"/>
            <a:ext cx="5688673" cy="1553228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ctr" anchorCtr="0">
            <a:noAutofit/>
          </a:bodyPr>
          <a:lstStyle/>
          <a:p>
            <a:endParaRPr/>
          </a:p>
        </p:txBody>
      </p:sp>
      <p:sp>
        <p:nvSpPr>
          <p:cNvPr id="355" name="Google Shape;355;p23"/>
          <p:cNvSpPr txBox="1">
            <a:spLocks noGrp="1"/>
          </p:cNvSpPr>
          <p:nvPr>
            <p:ph type="body" idx="1"/>
          </p:nvPr>
        </p:nvSpPr>
        <p:spPr>
          <a:xfrm>
            <a:off x="722270" y="5217000"/>
            <a:ext cx="4365845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6" name="Google Shape;356;p23"/>
          <p:cNvSpPr txBox="1">
            <a:spLocks noGrp="1"/>
          </p:cNvSpPr>
          <p:nvPr>
            <p:ph type="body" idx="2"/>
          </p:nvPr>
        </p:nvSpPr>
        <p:spPr>
          <a:xfrm>
            <a:off x="722269" y="3506240"/>
            <a:ext cx="3628108" cy="972226"/>
          </a:xfrm>
          <a:prstGeom prst="rect">
            <a:avLst/>
          </a:prstGeom>
        </p:spPr>
        <p:txBody>
          <a:bodyPr spcFirstLastPara="1" vert="horz" wrap="square" lIns="91404" tIns="45690" rIns="91404" bIns="45690" rtlCol="0" anchor="t" anchorCtr="0">
            <a:noAutofit/>
          </a:bodyPr>
          <a:lstStyle/>
          <a:p>
            <a:pPr marL="0" indent="0">
              <a:spcBef>
                <a:spcPts val="1000"/>
              </a:spcBef>
            </a:pPr>
            <a:endParaRPr/>
          </a:p>
        </p:txBody>
      </p:sp>
      <p:sp>
        <p:nvSpPr>
          <p:cNvPr id="357" name="Google Shape;357;p23"/>
          <p:cNvSpPr>
            <a:spLocks noGrp="1"/>
          </p:cNvSpPr>
          <p:nvPr>
            <p:ph type="pic" idx="3"/>
          </p:nvPr>
        </p:nvSpPr>
        <p:spPr>
          <a:xfrm>
            <a:off x="4549601" y="-1"/>
            <a:ext cx="7583098" cy="6090077"/>
          </a:xfrm>
          <a:prstGeom prst="rect">
            <a:avLst/>
          </a:prstGeom>
        </p:spPr>
      </p:sp>
      <p:pic>
        <p:nvPicPr>
          <p:cNvPr id="358" name="Google Shape;358;p23"/>
          <p:cNvPicPr preferRelativeResize="0"/>
          <p:nvPr/>
        </p:nvPicPr>
        <p:blipFill rotWithShape="1">
          <a:blip r:embed="rId3">
            <a:alphaModFix/>
          </a:blip>
          <a:srcRect l="29545" t="26735" r="16104" b="18780"/>
          <a:stretch/>
        </p:blipFill>
        <p:spPr>
          <a:xfrm>
            <a:off x="-149962" y="-1"/>
            <a:ext cx="12360167" cy="714178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23"/>
          <p:cNvSpPr txBox="1"/>
          <p:nvPr/>
        </p:nvSpPr>
        <p:spPr>
          <a:xfrm>
            <a:off x="-63706" y="3024081"/>
            <a:ext cx="12092291" cy="693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9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“Cobertura de procesos políticos en prensa escrita de Jalisco”</a:t>
            </a:r>
            <a:endParaRPr sz="2999" b="1" dirty="0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0" name="Google Shape;360;p23"/>
          <p:cNvSpPr txBox="1"/>
          <p:nvPr/>
        </p:nvSpPr>
        <p:spPr>
          <a:xfrm>
            <a:off x="2190891" y="3507137"/>
            <a:ext cx="7583097" cy="533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4" tIns="91404" rIns="91404" bIns="91404" anchor="t" anchorCtr="0">
            <a:noAutofit/>
          </a:bodyPr>
          <a:lstStyle/>
          <a:p>
            <a:pPr algn="ctr"/>
            <a:r>
              <a:rPr lang="es-MX" sz="23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PÁGINA EDITORIAL</a:t>
            </a:r>
          </a:p>
          <a:p>
            <a:pPr algn="ctr"/>
            <a:r>
              <a:rPr lang="es-MX" sz="2399" b="1" dirty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Agosto - Diciembre 2020</a:t>
            </a:r>
          </a:p>
        </p:txBody>
      </p:sp>
    </p:spTree>
    <p:extLst>
      <p:ext uri="{BB962C8B-B14F-4D97-AF65-F5344CB8AC3E}">
        <p14:creationId xmlns:p14="http://schemas.microsoft.com/office/powerpoint/2010/main" val="671056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5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0593" tIns="45285" rIns="90593" bIns="45285" rtlCol="0" anchor="b" anchorCtr="0">
            <a:noAutofit/>
          </a:bodyPr>
          <a:lstStyle/>
          <a:p>
            <a:pPr algn="ctr">
              <a:buClr>
                <a:schemeClr val="dk1"/>
              </a:buClr>
              <a:buSzPts val="3600"/>
            </a:pPr>
            <a:r>
              <a:rPr lang="es-MX" sz="3567" b="1" dirty="0">
                <a:solidFill>
                  <a:schemeClr val="dk1"/>
                </a:solidFill>
                <a:latin typeface="Cabin"/>
              </a:rPr>
              <a:t>Columnas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3567" b="1" dirty="0">
                <a:solidFill>
                  <a:schemeClr val="dk1"/>
                </a:solidFill>
                <a:latin typeface="Cabin"/>
              </a:rPr>
              <a:t>Temas</a:t>
            </a:r>
            <a:br>
              <a:rPr lang="es-MX" sz="3567" b="1" dirty="0">
                <a:solidFill>
                  <a:schemeClr val="dk1"/>
                </a:solidFill>
                <a:latin typeface="Cabin"/>
              </a:rPr>
            </a:br>
            <a:r>
              <a:rPr lang="es-MX" sz="1400" b="1" dirty="0">
                <a:solidFill>
                  <a:schemeClr val="dk1"/>
                </a:solidFill>
                <a:latin typeface="Cabin"/>
              </a:rPr>
              <a:t>Agosto – Diciembre 2020</a:t>
            </a:r>
            <a:endParaRPr sz="3567" b="1" dirty="0">
              <a:solidFill>
                <a:schemeClr val="dk1"/>
              </a:solidFill>
              <a:latin typeface="Cabi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110D-9D3D-4139-AAA1-590DBD70F469}" type="slidenum">
              <a:rPr lang="es-MX" smtClean="0"/>
              <a:t>9</a:t>
            </a:fld>
            <a:endParaRPr lang="es-MX"/>
          </a:p>
        </p:txBody>
      </p:sp>
      <p:pic>
        <p:nvPicPr>
          <p:cNvPr id="5" name="Google Shape;374;p2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853562" y="267983"/>
            <a:ext cx="816127" cy="688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38BF13EA-892F-469A-BADC-B20ADC4B4C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047" y="3008840"/>
            <a:ext cx="1788191" cy="2219359"/>
          </a:xfrm>
          <a:prstGeom prst="rect">
            <a:avLst/>
          </a:prstGeom>
        </p:spPr>
      </p:pic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93F002E0-BDAA-43BF-B439-0ACE688CF7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179634"/>
              </p:ext>
            </p:extLst>
          </p:nvPr>
        </p:nvGraphicFramePr>
        <p:xfrm>
          <a:off x="0" y="1730608"/>
          <a:ext cx="12060238" cy="477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810758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549</TotalTime>
  <Words>499</Words>
  <Application>Microsoft Office PowerPoint</Application>
  <PresentationFormat>Personalizado</PresentationFormat>
  <Paragraphs>218</Paragraphs>
  <Slides>24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Presentación de PowerPoint</vt:lpstr>
      <vt:lpstr>Presentación de PowerPoint</vt:lpstr>
      <vt:lpstr>Presentación de PowerPoint</vt:lpstr>
      <vt:lpstr>Primeras Planas  Temas Agosto – Diciembre 2020</vt:lpstr>
      <vt:lpstr>Primeras Planas  Ámbito Agosto – Diciembre 2020</vt:lpstr>
      <vt:lpstr>Primeras Planas  Origen de los Actores Agosto – Diciembre 2020</vt:lpstr>
      <vt:lpstr>Primeras Planas  Actores destacados Agosto – Diciembre 2020</vt:lpstr>
      <vt:lpstr>Presentación de PowerPoint</vt:lpstr>
      <vt:lpstr>Columnas Temas Agosto – Diciembre 2020</vt:lpstr>
      <vt:lpstr>Columnas Ámbito Agosto – Diciembre 2020</vt:lpstr>
      <vt:lpstr>Columnas Actores destacados Agosto – Diciembre 2020</vt:lpstr>
      <vt:lpstr>Columnas Valoración Agosto – Diciembre 2020</vt:lpstr>
      <vt:lpstr>Presentación de PowerPoint</vt:lpstr>
      <vt:lpstr>Primeras Planas Temas Agosto – Diciembre 2020</vt:lpstr>
      <vt:lpstr>Primeras Planas Temas Agosto – Diciembre 2020</vt:lpstr>
      <vt:lpstr>Primeras Planas Ámbito Agosto – Diciembre 2020</vt:lpstr>
      <vt:lpstr>Primeras Planas Ámbito Agosto – Diciembre 2020</vt:lpstr>
      <vt:lpstr>Primeras Planas Mujeres mencionadas Agosto – Diciembre 2020</vt:lpstr>
      <vt:lpstr>Columnas Temas Agosto – Diciembre 2020</vt:lpstr>
      <vt:lpstr>Columnas Temas Agosto – Diciembre 2020</vt:lpstr>
      <vt:lpstr>Columnas Ámbito Agosto – Diciembre 2020</vt:lpstr>
      <vt:lpstr>Columnas Ámbito Agosto – Diciembre 2020</vt:lpstr>
      <vt:lpstr>Columnas Actrices Agosto – Diciembre 2020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Aldo Michel Plascencia Márquez</dc:creator>
  <cp:lastModifiedBy>Aldo Michel Plascencia Márquez</cp:lastModifiedBy>
  <cp:revision>29</cp:revision>
  <dcterms:created xsi:type="dcterms:W3CDTF">2021-02-07T07:16:50Z</dcterms:created>
  <dcterms:modified xsi:type="dcterms:W3CDTF">2021-02-13T16:54:00Z</dcterms:modified>
</cp:coreProperties>
</file>