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8" r:id="rId2"/>
    <p:sldId id="260" r:id="rId3"/>
    <p:sldId id="308" r:id="rId4"/>
    <p:sldId id="291" r:id="rId5"/>
    <p:sldId id="310" r:id="rId6"/>
    <p:sldId id="311" r:id="rId7"/>
    <p:sldId id="312" r:id="rId8"/>
    <p:sldId id="317" r:id="rId9"/>
    <p:sldId id="314" r:id="rId10"/>
    <p:sldId id="315" r:id="rId11"/>
    <p:sldId id="316" r:id="rId12"/>
    <p:sldId id="337" r:id="rId13"/>
    <p:sldId id="331" r:id="rId14"/>
    <p:sldId id="339" r:id="rId15"/>
    <p:sldId id="332" r:id="rId16"/>
    <p:sldId id="341" r:id="rId17"/>
    <p:sldId id="333" r:id="rId18"/>
    <p:sldId id="334" r:id="rId19"/>
    <p:sldId id="343" r:id="rId20"/>
    <p:sldId id="335" r:id="rId21"/>
    <p:sldId id="344" r:id="rId22"/>
    <p:sldId id="336" r:id="rId23"/>
    <p:sldId id="345" r:id="rId24"/>
    <p:sldId id="326" r:id="rId25"/>
    <p:sldId id="347" r:id="rId26"/>
    <p:sldId id="327" r:id="rId27"/>
    <p:sldId id="328" r:id="rId28"/>
    <p:sldId id="348" r:id="rId29"/>
    <p:sldId id="329" r:id="rId30"/>
    <p:sldId id="309" r:id="rId31"/>
  </p:sldIdLst>
  <p:sldSz cx="12060238" cy="7346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'TENDENCIA GENERAL'!$A$4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GENERAL'!$B$3:$F$3</c:f>
              <c:strCache>
                <c:ptCount val="5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'TENDENCIA GENERAL'!$B$4:$F$4</c:f>
              <c:numCache>
                <c:formatCode>General</c:formatCode>
                <c:ptCount val="5"/>
                <c:pt idx="0">
                  <c:v>84</c:v>
                </c:pt>
                <c:pt idx="1">
                  <c:v>96</c:v>
                </c:pt>
                <c:pt idx="2">
                  <c:v>69</c:v>
                </c:pt>
                <c:pt idx="3">
                  <c:v>130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F-4753-9ECC-45043C1CEF70}"/>
            </c:ext>
          </c:extLst>
        </c:ser>
        <c:ser>
          <c:idx val="1"/>
          <c:order val="1"/>
          <c:tx>
            <c:strRef>
              <c:f>'TENDENCIA GENERAL'!$A$5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GENERAL'!$B$3:$F$3</c:f>
              <c:strCache>
                <c:ptCount val="5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'TENDENCIA GENERAL'!$B$5:$F$5</c:f>
              <c:numCache>
                <c:formatCode>General</c:formatCode>
                <c:ptCount val="5"/>
                <c:pt idx="0">
                  <c:v>66</c:v>
                </c:pt>
                <c:pt idx="1">
                  <c:v>91</c:v>
                </c:pt>
                <c:pt idx="2">
                  <c:v>35</c:v>
                </c:pt>
                <c:pt idx="3">
                  <c:v>131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F-4753-9ECC-45043C1CEF70}"/>
            </c:ext>
          </c:extLst>
        </c:ser>
        <c:ser>
          <c:idx val="2"/>
          <c:order val="2"/>
          <c:tx>
            <c:strRef>
              <c:f>'TENDENCIA GENERAL'!$A$6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GENERAL'!$B$3:$F$3</c:f>
              <c:strCache>
                <c:ptCount val="5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'TENDENCIA GENERAL'!$B$6:$F$6</c:f>
              <c:numCache>
                <c:formatCode>General</c:formatCode>
                <c:ptCount val="5"/>
                <c:pt idx="0">
                  <c:v>58</c:v>
                </c:pt>
                <c:pt idx="1">
                  <c:v>127</c:v>
                </c:pt>
                <c:pt idx="2">
                  <c:v>68</c:v>
                </c:pt>
                <c:pt idx="3">
                  <c:v>74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F-4753-9ECC-45043C1CEF70}"/>
            </c:ext>
          </c:extLst>
        </c:ser>
        <c:ser>
          <c:idx val="3"/>
          <c:order val="3"/>
          <c:tx>
            <c:strRef>
              <c:f>'TENDENCIA GENERAL'!$A$7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GENERAL'!$B$3:$F$3</c:f>
              <c:strCache>
                <c:ptCount val="5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'TENDENCIA GENERAL'!$B$7:$F$7</c:f>
              <c:numCache>
                <c:formatCode>General</c:formatCode>
                <c:ptCount val="5"/>
                <c:pt idx="0">
                  <c:v>77</c:v>
                </c:pt>
                <c:pt idx="1">
                  <c:v>143</c:v>
                </c:pt>
                <c:pt idx="2">
                  <c:v>88</c:v>
                </c:pt>
                <c:pt idx="3">
                  <c:v>121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F-4753-9ECC-45043C1CEF70}"/>
            </c:ext>
          </c:extLst>
        </c:ser>
        <c:ser>
          <c:idx val="4"/>
          <c:order val="4"/>
          <c:tx>
            <c:strRef>
              <c:f>'TENDENCIA GENERAL'!$A$8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GENERAL'!$B$3:$F$3</c:f>
              <c:strCache>
                <c:ptCount val="5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'TENDENCIA GENERAL'!$B$8:$F$8</c:f>
              <c:numCache>
                <c:formatCode>General</c:formatCode>
                <c:ptCount val="5"/>
                <c:pt idx="0">
                  <c:v>91</c:v>
                </c:pt>
                <c:pt idx="1">
                  <c:v>26</c:v>
                </c:pt>
                <c:pt idx="2">
                  <c:v>50</c:v>
                </c:pt>
                <c:pt idx="3">
                  <c:v>70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9F-4753-9ECC-45043C1CEF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182032"/>
        <c:axId val="298182360"/>
      </c:barChart>
      <c:catAx>
        <c:axId val="29818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298182360"/>
        <c:crosses val="autoZero"/>
        <c:auto val="1"/>
        <c:lblAlgn val="ctr"/>
        <c:lblOffset val="100"/>
        <c:noMultiLvlLbl val="0"/>
      </c:catAx>
      <c:valAx>
        <c:axId val="29818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29818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'TENDENCIA GENERAL'!$F$31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GENERAL'!$G$30:$R$30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GENERAL'!$G$31:$R$31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3-4C97-BBB9-1D1B30C9F0CB}"/>
            </c:ext>
          </c:extLst>
        </c:ser>
        <c:ser>
          <c:idx val="1"/>
          <c:order val="1"/>
          <c:tx>
            <c:strRef>
              <c:f>'TENDENCIA GENERAL'!$F$32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GENERAL'!$G$30:$R$30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GENERAL'!$G$32:$R$32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3-4C97-BBB9-1D1B30C9F0CB}"/>
            </c:ext>
          </c:extLst>
        </c:ser>
        <c:ser>
          <c:idx val="2"/>
          <c:order val="2"/>
          <c:tx>
            <c:strRef>
              <c:f>'TENDENCIA GENERAL'!$F$33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GENERAL'!$G$30:$R$30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GENERAL'!$G$33:$R$33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3-4C97-BBB9-1D1B30C9F0CB}"/>
            </c:ext>
          </c:extLst>
        </c:ser>
        <c:ser>
          <c:idx val="3"/>
          <c:order val="3"/>
          <c:tx>
            <c:strRef>
              <c:f>'TENDENCIA GENERAL'!$F$34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GENERAL'!$G$30:$R$30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GENERAL'!$G$34:$R$34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3-4C97-BBB9-1D1B30C9F0CB}"/>
            </c:ext>
          </c:extLst>
        </c:ser>
        <c:ser>
          <c:idx val="4"/>
          <c:order val="4"/>
          <c:tx>
            <c:strRef>
              <c:f>'TENDENCIA GENERAL'!$F$35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GENERAL'!$G$30:$R$30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GENERAL'!$G$35:$R$35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3-4C97-BBB9-1D1B30C9F0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0968456"/>
        <c:axId val="670966160"/>
      </c:barChart>
      <c:catAx>
        <c:axId val="67096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70966160"/>
        <c:crosses val="autoZero"/>
        <c:auto val="1"/>
        <c:lblAlgn val="ctr"/>
        <c:lblOffset val="100"/>
        <c:noMultiLvlLbl val="0"/>
      </c:catAx>
      <c:valAx>
        <c:axId val="67096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7096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'TENDENCIA GENERAL'!$F$71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GENERAL'!$G$70:$T$70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GENERAL'!$G$71:$T$71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3-4AE0-B0D3-76E18B7B3953}"/>
            </c:ext>
          </c:extLst>
        </c:ser>
        <c:ser>
          <c:idx val="1"/>
          <c:order val="1"/>
          <c:tx>
            <c:strRef>
              <c:f>'TENDENCIA GENERAL'!$F$72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GENERAL'!$G$70:$T$70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GENERAL'!$G$72:$T$72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3-4AE0-B0D3-76E18B7B3953}"/>
            </c:ext>
          </c:extLst>
        </c:ser>
        <c:ser>
          <c:idx val="2"/>
          <c:order val="2"/>
          <c:tx>
            <c:strRef>
              <c:f>'TENDENCIA GENERAL'!$F$73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GENERAL'!$G$70:$T$70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GENERAL'!$G$73:$T$73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3-4AE0-B0D3-76E18B7B3953}"/>
            </c:ext>
          </c:extLst>
        </c:ser>
        <c:ser>
          <c:idx val="3"/>
          <c:order val="3"/>
          <c:tx>
            <c:strRef>
              <c:f>'TENDENCIA GENERAL'!$F$74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GENERAL'!$G$70:$T$70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GENERAL'!$G$74:$T$74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53-4AE0-B0D3-76E18B7B3953}"/>
            </c:ext>
          </c:extLst>
        </c:ser>
        <c:ser>
          <c:idx val="4"/>
          <c:order val="4"/>
          <c:tx>
            <c:strRef>
              <c:f>'TENDENCIA GENERAL'!$F$75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GENERAL'!$G$70:$T$70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GENERAL'!$G$75:$T$75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3-4AE0-B0D3-76E18B7B3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2236184"/>
        <c:axId val="362234872"/>
      </c:barChart>
      <c:catAx>
        <c:axId val="36223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362234872"/>
        <c:crosses val="autoZero"/>
        <c:auto val="1"/>
        <c:lblAlgn val="ctr"/>
        <c:lblOffset val="100"/>
        <c:noMultiLvlLbl val="0"/>
      </c:catAx>
      <c:valAx>
        <c:axId val="36223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36223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'TENDENCIA GENERAL'!$F$80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GENERAL'!$G$79:$R$79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GENERAL'!$G$80:$R$80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9-4277-8005-38005841EB42}"/>
            </c:ext>
          </c:extLst>
        </c:ser>
        <c:ser>
          <c:idx val="1"/>
          <c:order val="1"/>
          <c:tx>
            <c:strRef>
              <c:f>'TENDENCIA GENERAL'!$F$81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GENERAL'!$G$79:$R$79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GENERAL'!$G$81:$R$81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9-4277-8005-38005841EB42}"/>
            </c:ext>
          </c:extLst>
        </c:ser>
        <c:ser>
          <c:idx val="2"/>
          <c:order val="2"/>
          <c:tx>
            <c:strRef>
              <c:f>'TENDENCIA GENERAL'!$F$82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GENERAL'!$G$79:$R$79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GENERAL'!$G$82:$R$82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9-4277-8005-38005841EB42}"/>
            </c:ext>
          </c:extLst>
        </c:ser>
        <c:ser>
          <c:idx val="3"/>
          <c:order val="3"/>
          <c:tx>
            <c:strRef>
              <c:f>'TENDENCIA GENERAL'!$F$83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GENERAL'!$G$79:$R$79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GENERAL'!$G$83:$R$83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39-4277-8005-38005841EB42}"/>
            </c:ext>
          </c:extLst>
        </c:ser>
        <c:ser>
          <c:idx val="4"/>
          <c:order val="4"/>
          <c:tx>
            <c:strRef>
              <c:f>'TENDENCIA GENERAL'!$F$84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GENERAL'!$G$79:$R$79</c:f>
              <c:strCache>
                <c:ptCount val="12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FPM</c:v>
                </c:pt>
                <c:pt idx="9">
                  <c:v>RSP</c:v>
                </c:pt>
                <c:pt idx="10">
                  <c:v>VA POR MÉXICO</c:v>
                </c:pt>
                <c:pt idx="11">
                  <c:v>JUNTO HACEMOS HISTORIA</c:v>
                </c:pt>
              </c:strCache>
            </c:strRef>
          </c:cat>
          <c:val>
            <c:numRef>
              <c:f>'TENDENCIA GENERAL'!$G$84:$R$84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9-4277-8005-38005841EB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654552"/>
        <c:axId val="573657832"/>
      </c:barChart>
      <c:catAx>
        <c:axId val="57365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573657832"/>
        <c:crosses val="autoZero"/>
        <c:auto val="1"/>
        <c:lblAlgn val="ctr"/>
        <c:lblOffset val="100"/>
        <c:noMultiLvlLbl val="0"/>
      </c:catAx>
      <c:valAx>
        <c:axId val="57365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57365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'PRIMERA PLANA'!$F$40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'PRIMERA PLANA'!$G$40:$K$40</c:f>
              <c:numCache>
                <c:formatCode>General</c:formatCode>
                <c:ptCount val="5"/>
                <c:pt idx="0">
                  <c:v>19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8-4A0F-A470-2505735FAF92}"/>
            </c:ext>
          </c:extLst>
        </c:ser>
        <c:ser>
          <c:idx val="1"/>
          <c:order val="1"/>
          <c:tx>
            <c:strRef>
              <c:f>'PRIMERA PLANA'!$F$41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'PRIMERA PLANA'!$G$41:$K$41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8-4A0F-A470-2505735FAF92}"/>
            </c:ext>
          </c:extLst>
        </c:ser>
        <c:ser>
          <c:idx val="2"/>
          <c:order val="2"/>
          <c:tx>
            <c:strRef>
              <c:f>'PRIMERA PLANA'!$F$42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'PRIMERA PLANA'!$G$42:$K$42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8-4A0F-A470-2505735FAF92}"/>
            </c:ext>
          </c:extLst>
        </c:ser>
        <c:ser>
          <c:idx val="3"/>
          <c:order val="3"/>
          <c:tx>
            <c:strRef>
              <c:f>'PRIMERA PLANA'!$F$43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'PRIMERA PLANA'!$G$43:$K$43</c:f>
              <c:numCache>
                <c:formatCode>General</c:formatCode>
                <c:ptCount val="5"/>
                <c:pt idx="0">
                  <c:v>6</c:v>
                </c:pt>
                <c:pt idx="1">
                  <c:v>13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18-4A0F-A470-2505735FAF92}"/>
            </c:ext>
          </c:extLst>
        </c:ser>
        <c:ser>
          <c:idx val="4"/>
          <c:order val="4"/>
          <c:tx>
            <c:strRef>
              <c:f>'PRIMERA PLANA'!$F$44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'PRIMERA PLANA'!$G$44:$K$44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8-4A0F-A470-2505735FAF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5921144"/>
        <c:axId val="465924752"/>
      </c:barChart>
      <c:catAx>
        <c:axId val="46592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5924752"/>
        <c:crosses val="autoZero"/>
        <c:auto val="1"/>
        <c:lblAlgn val="ctr"/>
        <c:lblOffset val="100"/>
        <c:noMultiLvlLbl val="0"/>
      </c:catAx>
      <c:valAx>
        <c:axId val="46592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592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'PÁGINA EDITORIAL'!$F$40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'PÁGINA EDITORIAL'!$G$40:$K$40</c:f>
              <c:numCache>
                <c:formatCode>General</c:formatCode>
                <c:ptCount val="5"/>
                <c:pt idx="0">
                  <c:v>17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6-4264-B01E-458FBB3B289D}"/>
            </c:ext>
          </c:extLst>
        </c:ser>
        <c:ser>
          <c:idx val="1"/>
          <c:order val="1"/>
          <c:tx>
            <c:strRef>
              <c:f>'PÁGINA EDITORIAL'!$F$41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'PÁGINA EDITORIAL'!$G$41:$K$41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6-4264-B01E-458FBB3B289D}"/>
            </c:ext>
          </c:extLst>
        </c:ser>
        <c:ser>
          <c:idx val="2"/>
          <c:order val="2"/>
          <c:tx>
            <c:strRef>
              <c:f>'PÁGINA EDITORIAL'!$F$42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'PÁGINA EDITORIAL'!$G$42:$K$42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06-4264-B01E-458FBB3B289D}"/>
            </c:ext>
          </c:extLst>
        </c:ser>
        <c:ser>
          <c:idx val="3"/>
          <c:order val="3"/>
          <c:tx>
            <c:strRef>
              <c:f>'PÁGINA EDITORIAL'!$F$43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'PÁGINA EDITORIAL'!$G$43:$K$43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6-4264-B01E-458FBB3B289D}"/>
            </c:ext>
          </c:extLst>
        </c:ser>
        <c:ser>
          <c:idx val="4"/>
          <c:order val="4"/>
          <c:tx>
            <c:strRef>
              <c:f>'PÁGINA EDITORIAL'!$F$44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EDITORIAL'!$G$39:$K$39</c:f>
              <c:strCache>
                <c:ptCount val="5"/>
                <c:pt idx="0">
                  <c:v>POLÍTICA</c:v>
                </c:pt>
                <c:pt idx="1">
                  <c:v>SEGURDIAD</c:v>
                </c:pt>
                <c:pt idx="2">
                  <c:v>ECONOMÍA</c:v>
                </c:pt>
                <c:pt idx="3">
                  <c:v>SALUD</c:v>
                </c:pt>
                <c:pt idx="4">
                  <c:v>CULTURA</c:v>
                </c:pt>
              </c:strCache>
            </c:strRef>
          </c:cat>
          <c:val>
            <c:numRef>
              <c:f>'PÁGINA EDITORIAL'!$G$44:$K$44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06-4264-B01E-458FBB3B28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931584"/>
        <c:axId val="618929288"/>
      </c:barChart>
      <c:catAx>
        <c:axId val="6189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18929288"/>
        <c:crosses val="autoZero"/>
        <c:auto val="1"/>
        <c:lblAlgn val="ctr"/>
        <c:lblOffset val="100"/>
        <c:noMultiLvlLbl val="0"/>
      </c:catAx>
      <c:valAx>
        <c:axId val="61892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189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'PRIMERA PLANA'!$H$4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PLANA'!$I$3:$J$3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'PRIMERA PLANA'!$I$4:$J$4</c:f>
              <c:numCache>
                <c:formatCode>General</c:formatCode>
                <c:ptCount val="2"/>
                <c:pt idx="0">
                  <c:v>274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2-4108-B592-229C09B0E8C7}"/>
            </c:ext>
          </c:extLst>
        </c:ser>
        <c:ser>
          <c:idx val="1"/>
          <c:order val="1"/>
          <c:tx>
            <c:strRef>
              <c:f>'PRIMERA PLANA'!$H$5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PLANA'!$I$3:$J$3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'PRIMERA PLANA'!$I$5:$J$5</c:f>
              <c:numCache>
                <c:formatCode>General</c:formatCode>
                <c:ptCount val="2"/>
                <c:pt idx="0">
                  <c:v>145</c:v>
                </c:pt>
                <c:pt idx="1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2-4108-B592-229C09B0E8C7}"/>
            </c:ext>
          </c:extLst>
        </c:ser>
        <c:ser>
          <c:idx val="2"/>
          <c:order val="2"/>
          <c:tx>
            <c:strRef>
              <c:f>'PRIMERA PLANA'!$H$6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PLANA'!$I$3:$J$3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'PRIMERA PLANA'!$I$6:$J$6</c:f>
              <c:numCache>
                <c:formatCode>General</c:formatCode>
                <c:ptCount val="2"/>
                <c:pt idx="0">
                  <c:v>145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2-4108-B592-229C09B0E8C7}"/>
            </c:ext>
          </c:extLst>
        </c:ser>
        <c:ser>
          <c:idx val="3"/>
          <c:order val="3"/>
          <c:tx>
            <c:strRef>
              <c:f>'PRIMERA PLANA'!$H$7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PLANA'!$I$3:$J$3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'PRIMERA PLANA'!$I$7:$J$7</c:f>
              <c:numCache>
                <c:formatCode>General</c:formatCode>
                <c:ptCount val="2"/>
                <c:pt idx="0">
                  <c:v>324</c:v>
                </c:pt>
                <c:pt idx="1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2-4108-B592-229C09B0E8C7}"/>
            </c:ext>
          </c:extLst>
        </c:ser>
        <c:ser>
          <c:idx val="4"/>
          <c:order val="4"/>
          <c:tx>
            <c:strRef>
              <c:f>'PRIMERA PLANA'!$H$8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PLANA'!$I$3:$J$3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'PRIMERA PLANA'!$I$8:$J$8</c:f>
              <c:numCache>
                <c:formatCode>General</c:formatCode>
                <c:ptCount val="2"/>
                <c:pt idx="0">
                  <c:v>199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2-4108-B592-229C09B0E8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565416"/>
        <c:axId val="462564760"/>
      </c:barChart>
      <c:catAx>
        <c:axId val="46256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2564760"/>
        <c:crosses val="autoZero"/>
        <c:auto val="1"/>
        <c:lblAlgn val="ctr"/>
        <c:lblOffset val="100"/>
        <c:noMultiLvlLbl val="0"/>
      </c:catAx>
      <c:valAx>
        <c:axId val="46256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256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'PRIMERA PLANA'!$L$4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PLANA'!$M$3:$N$3</c:f>
              <c:strCache>
                <c:ptCount val="2"/>
                <c:pt idx="0">
                  <c:v>LOCALES</c:v>
                </c:pt>
                <c:pt idx="1">
                  <c:v>NACIONAL</c:v>
                </c:pt>
              </c:strCache>
            </c:strRef>
          </c:cat>
          <c:val>
            <c:numRef>
              <c:f>'PRIMERA PLANA'!$M$4:$N$4</c:f>
              <c:numCache>
                <c:formatCode>General</c:formatCode>
                <c:ptCount val="2"/>
                <c:pt idx="0">
                  <c:v>17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A-4A2A-883C-05D9E37C8F35}"/>
            </c:ext>
          </c:extLst>
        </c:ser>
        <c:ser>
          <c:idx val="1"/>
          <c:order val="1"/>
          <c:tx>
            <c:strRef>
              <c:f>'PRIMERA PLANA'!$L$5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PLANA'!$M$3:$N$3</c:f>
              <c:strCache>
                <c:ptCount val="2"/>
                <c:pt idx="0">
                  <c:v>LOCALES</c:v>
                </c:pt>
                <c:pt idx="1">
                  <c:v>NACIONAL</c:v>
                </c:pt>
              </c:strCache>
            </c:strRef>
          </c:cat>
          <c:val>
            <c:numRef>
              <c:f>'PRIMERA PLANA'!$M$5:$N$5</c:f>
              <c:numCache>
                <c:formatCode>General</c:formatCode>
                <c:ptCount val="2"/>
                <c:pt idx="0">
                  <c:v>14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A-4A2A-883C-05D9E37C8F35}"/>
            </c:ext>
          </c:extLst>
        </c:ser>
        <c:ser>
          <c:idx val="2"/>
          <c:order val="2"/>
          <c:tx>
            <c:strRef>
              <c:f>'PRIMERA PLANA'!$L$6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PLANA'!$M$3:$N$3</c:f>
              <c:strCache>
                <c:ptCount val="2"/>
                <c:pt idx="0">
                  <c:v>LOCALES</c:v>
                </c:pt>
                <c:pt idx="1">
                  <c:v>NACIONAL</c:v>
                </c:pt>
              </c:strCache>
            </c:strRef>
          </c:cat>
          <c:val>
            <c:numRef>
              <c:f>'PRIMERA PLANA'!$M$6:$N$6</c:f>
              <c:numCache>
                <c:formatCode>General</c:formatCode>
                <c:ptCount val="2"/>
                <c:pt idx="0">
                  <c:v>18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6A-4A2A-883C-05D9E37C8F35}"/>
            </c:ext>
          </c:extLst>
        </c:ser>
        <c:ser>
          <c:idx val="3"/>
          <c:order val="3"/>
          <c:tx>
            <c:strRef>
              <c:f>'PRIMERA PLANA'!$L$7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PLANA'!$M$3:$N$3</c:f>
              <c:strCache>
                <c:ptCount val="2"/>
                <c:pt idx="0">
                  <c:v>LOCALES</c:v>
                </c:pt>
                <c:pt idx="1">
                  <c:v>NACIONAL</c:v>
                </c:pt>
              </c:strCache>
            </c:strRef>
          </c:cat>
          <c:val>
            <c:numRef>
              <c:f>'PRIMERA PLANA'!$M$7:$N$7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6A-4A2A-883C-05D9E37C8F35}"/>
            </c:ext>
          </c:extLst>
        </c:ser>
        <c:ser>
          <c:idx val="4"/>
          <c:order val="4"/>
          <c:tx>
            <c:strRef>
              <c:f>'PRIMERA PLANA'!$L$8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PLANA'!$M$3:$N$3</c:f>
              <c:strCache>
                <c:ptCount val="2"/>
                <c:pt idx="0">
                  <c:v>LOCALES</c:v>
                </c:pt>
                <c:pt idx="1">
                  <c:v>NACIONAL</c:v>
                </c:pt>
              </c:strCache>
            </c:strRef>
          </c:cat>
          <c:val>
            <c:numRef>
              <c:f>'PRIMERA PLANA'!$M$8:$N$8</c:f>
              <c:numCache>
                <c:formatCode>General</c:formatCode>
                <c:ptCount val="2"/>
                <c:pt idx="0">
                  <c:v>16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6A-4A2A-883C-05D9E37C8F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559184"/>
        <c:axId val="462566728"/>
      </c:barChart>
      <c:catAx>
        <c:axId val="46255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2566728"/>
        <c:crosses val="autoZero"/>
        <c:auto val="1"/>
        <c:lblAlgn val="ctr"/>
        <c:lblOffset val="100"/>
        <c:noMultiLvlLbl val="0"/>
      </c:catAx>
      <c:valAx>
        <c:axId val="46256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255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'PRIMERA PLANA'!$A$13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PLANA'!$B$12:$H$12</c:f>
              <c:strCache>
                <c:ptCount val="7"/>
                <c:pt idx="0">
                  <c:v>AMLO</c:v>
                </c:pt>
                <c:pt idx="1">
                  <c:v>GF</c:v>
                </c:pt>
                <c:pt idx="2">
                  <c:v>EAR</c:v>
                </c:pt>
                <c:pt idx="3">
                  <c:v>GE</c:v>
                </c:pt>
                <c:pt idx="4">
                  <c:v>PMAMG</c:v>
                </c:pt>
                <c:pt idx="5">
                  <c:v>PLN</c:v>
                </c:pt>
                <c:pt idx="6">
                  <c:v>IDT</c:v>
                </c:pt>
              </c:strCache>
            </c:strRef>
          </c:cat>
          <c:val>
            <c:numRef>
              <c:f>'PRIMERA PLANA'!$B$13:$H$13</c:f>
              <c:numCache>
                <c:formatCode>General</c:formatCode>
                <c:ptCount val="7"/>
                <c:pt idx="0">
                  <c:v>30</c:v>
                </c:pt>
                <c:pt idx="1">
                  <c:v>65</c:v>
                </c:pt>
                <c:pt idx="2">
                  <c:v>17</c:v>
                </c:pt>
                <c:pt idx="3">
                  <c:v>109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C-4675-8CF3-F29428A48DBF}"/>
            </c:ext>
          </c:extLst>
        </c:ser>
        <c:ser>
          <c:idx val="1"/>
          <c:order val="1"/>
          <c:tx>
            <c:strRef>
              <c:f>'PRIMERA PLANA'!$A$14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PLANA'!$B$12:$H$12</c:f>
              <c:strCache>
                <c:ptCount val="7"/>
                <c:pt idx="0">
                  <c:v>AMLO</c:v>
                </c:pt>
                <c:pt idx="1">
                  <c:v>GF</c:v>
                </c:pt>
                <c:pt idx="2">
                  <c:v>EAR</c:v>
                </c:pt>
                <c:pt idx="3">
                  <c:v>GE</c:v>
                </c:pt>
                <c:pt idx="4">
                  <c:v>PMAMG</c:v>
                </c:pt>
                <c:pt idx="5">
                  <c:v>PLN</c:v>
                </c:pt>
                <c:pt idx="6">
                  <c:v>IDT</c:v>
                </c:pt>
              </c:strCache>
            </c:strRef>
          </c:cat>
          <c:val>
            <c:numRef>
              <c:f>'PRIMERA PLANA'!$B$14:$H$14</c:f>
              <c:numCache>
                <c:formatCode>General</c:formatCode>
                <c:ptCount val="7"/>
                <c:pt idx="0">
                  <c:v>31</c:v>
                </c:pt>
                <c:pt idx="1">
                  <c:v>12</c:v>
                </c:pt>
                <c:pt idx="2">
                  <c:v>21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C-4675-8CF3-F29428A48DBF}"/>
            </c:ext>
          </c:extLst>
        </c:ser>
        <c:ser>
          <c:idx val="2"/>
          <c:order val="2"/>
          <c:tx>
            <c:strRef>
              <c:f>'PRIMERA PLANA'!$A$15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PLANA'!$B$12:$H$12</c:f>
              <c:strCache>
                <c:ptCount val="7"/>
                <c:pt idx="0">
                  <c:v>AMLO</c:v>
                </c:pt>
                <c:pt idx="1">
                  <c:v>GF</c:v>
                </c:pt>
                <c:pt idx="2">
                  <c:v>EAR</c:v>
                </c:pt>
                <c:pt idx="3">
                  <c:v>GE</c:v>
                </c:pt>
                <c:pt idx="4">
                  <c:v>PMAMG</c:v>
                </c:pt>
                <c:pt idx="5">
                  <c:v>PLN</c:v>
                </c:pt>
                <c:pt idx="6">
                  <c:v>IDT</c:v>
                </c:pt>
              </c:strCache>
            </c:strRef>
          </c:cat>
          <c:val>
            <c:numRef>
              <c:f>'PRIMERA PLANA'!$B$15:$H$15</c:f>
              <c:numCache>
                <c:formatCode>General</c:formatCode>
                <c:ptCount val="7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C-4675-8CF3-F29428A48DBF}"/>
            </c:ext>
          </c:extLst>
        </c:ser>
        <c:ser>
          <c:idx val="3"/>
          <c:order val="3"/>
          <c:tx>
            <c:strRef>
              <c:f>'PRIMERA PLANA'!$A$16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PLANA'!$B$12:$H$12</c:f>
              <c:strCache>
                <c:ptCount val="7"/>
                <c:pt idx="0">
                  <c:v>AMLO</c:v>
                </c:pt>
                <c:pt idx="1">
                  <c:v>GF</c:v>
                </c:pt>
                <c:pt idx="2">
                  <c:v>EAR</c:v>
                </c:pt>
                <c:pt idx="3">
                  <c:v>GE</c:v>
                </c:pt>
                <c:pt idx="4">
                  <c:v>PMAMG</c:v>
                </c:pt>
                <c:pt idx="5">
                  <c:v>PLN</c:v>
                </c:pt>
                <c:pt idx="6">
                  <c:v>IDT</c:v>
                </c:pt>
              </c:strCache>
            </c:strRef>
          </c:cat>
          <c:val>
            <c:numRef>
              <c:f>'PRIMERA PLANA'!$B$16:$H$16</c:f>
              <c:numCache>
                <c:formatCode>General</c:formatCode>
                <c:ptCount val="7"/>
                <c:pt idx="0">
                  <c:v>25</c:v>
                </c:pt>
                <c:pt idx="1">
                  <c:v>26</c:v>
                </c:pt>
                <c:pt idx="2">
                  <c:v>37</c:v>
                </c:pt>
                <c:pt idx="3">
                  <c:v>34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C-4675-8CF3-F29428A48DBF}"/>
            </c:ext>
          </c:extLst>
        </c:ser>
        <c:ser>
          <c:idx val="4"/>
          <c:order val="4"/>
          <c:tx>
            <c:strRef>
              <c:f>'PRIMERA PLANA'!$A$17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'PRIMERA PLANA'!$B$12:$H$12</c:f>
              <c:strCache>
                <c:ptCount val="7"/>
                <c:pt idx="0">
                  <c:v>AMLO</c:v>
                </c:pt>
                <c:pt idx="1">
                  <c:v>GF</c:v>
                </c:pt>
                <c:pt idx="2">
                  <c:v>EAR</c:v>
                </c:pt>
                <c:pt idx="3">
                  <c:v>GE</c:v>
                </c:pt>
                <c:pt idx="4">
                  <c:v>PMAMG</c:v>
                </c:pt>
                <c:pt idx="5">
                  <c:v>PLN</c:v>
                </c:pt>
                <c:pt idx="6">
                  <c:v>IDT</c:v>
                </c:pt>
              </c:strCache>
            </c:strRef>
          </c:cat>
          <c:val>
            <c:numRef>
              <c:f>'PRIMERA PLANA'!$B$17:$H$17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C-4675-8CF3-F29428A48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568696"/>
        <c:axId val="462576896"/>
      </c:barChart>
      <c:catAx>
        <c:axId val="46256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2576896"/>
        <c:crosses val="autoZero"/>
        <c:auto val="1"/>
        <c:lblAlgn val="ctr"/>
        <c:lblOffset val="100"/>
        <c:noMultiLvlLbl val="0"/>
      </c:catAx>
      <c:valAx>
        <c:axId val="4625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256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'TENDENCIA GENERAL'!$A$53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GENERAL'!$B$52:$G$52</c:f>
              <c:strCache>
                <c:ptCount val="6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CULTURAL</c:v>
                </c:pt>
                <c:pt idx="5">
                  <c:v>SOCIAL</c:v>
                </c:pt>
              </c:strCache>
            </c:strRef>
          </c:cat>
          <c:val>
            <c:numRef>
              <c:f>'TENDENCIA GENERAL'!$B$53:$G$53</c:f>
              <c:numCache>
                <c:formatCode>General</c:formatCode>
                <c:ptCount val="6"/>
                <c:pt idx="0">
                  <c:v>117</c:v>
                </c:pt>
                <c:pt idx="1">
                  <c:v>31</c:v>
                </c:pt>
                <c:pt idx="2">
                  <c:v>5</c:v>
                </c:pt>
                <c:pt idx="3">
                  <c:v>31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7-4E87-A377-ECB5D75C8D6D}"/>
            </c:ext>
          </c:extLst>
        </c:ser>
        <c:ser>
          <c:idx val="1"/>
          <c:order val="1"/>
          <c:tx>
            <c:strRef>
              <c:f>'TENDENCIA GENERAL'!$A$54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GENERAL'!$B$52:$G$52</c:f>
              <c:strCache>
                <c:ptCount val="6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CULTURAL</c:v>
                </c:pt>
                <c:pt idx="5">
                  <c:v>SOCIAL</c:v>
                </c:pt>
              </c:strCache>
            </c:strRef>
          </c:cat>
          <c:val>
            <c:numRef>
              <c:f>'TENDENCIA GENERAL'!$B$54:$G$54</c:f>
              <c:numCache>
                <c:formatCode>General</c:formatCode>
                <c:ptCount val="6"/>
                <c:pt idx="0">
                  <c:v>71</c:v>
                </c:pt>
                <c:pt idx="1">
                  <c:v>13</c:v>
                </c:pt>
                <c:pt idx="2">
                  <c:v>4</c:v>
                </c:pt>
                <c:pt idx="3">
                  <c:v>46</c:v>
                </c:pt>
                <c:pt idx="4">
                  <c:v>15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7-4E87-A377-ECB5D75C8D6D}"/>
            </c:ext>
          </c:extLst>
        </c:ser>
        <c:ser>
          <c:idx val="2"/>
          <c:order val="2"/>
          <c:tx>
            <c:strRef>
              <c:f>'TENDENCIA GENERAL'!$A$55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GENERAL'!$B$52:$G$52</c:f>
              <c:strCache>
                <c:ptCount val="6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CULTURAL</c:v>
                </c:pt>
                <c:pt idx="5">
                  <c:v>SOCIAL</c:v>
                </c:pt>
              </c:strCache>
            </c:strRef>
          </c:cat>
          <c:val>
            <c:numRef>
              <c:f>'TENDENCIA GENERAL'!$B$55:$G$55</c:f>
              <c:numCache>
                <c:formatCode>General</c:formatCode>
                <c:ptCount val="6"/>
                <c:pt idx="0">
                  <c:v>39</c:v>
                </c:pt>
                <c:pt idx="1">
                  <c:v>9</c:v>
                </c:pt>
                <c:pt idx="2">
                  <c:v>16</c:v>
                </c:pt>
                <c:pt idx="3">
                  <c:v>25</c:v>
                </c:pt>
                <c:pt idx="4">
                  <c:v>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A7-4E87-A377-ECB5D75C8D6D}"/>
            </c:ext>
          </c:extLst>
        </c:ser>
        <c:ser>
          <c:idx val="3"/>
          <c:order val="3"/>
          <c:tx>
            <c:strRef>
              <c:f>'TENDENCIA GENERAL'!$A$56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GENERAL'!$B$52:$G$52</c:f>
              <c:strCache>
                <c:ptCount val="6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CULTURAL</c:v>
                </c:pt>
                <c:pt idx="5">
                  <c:v>SOCIAL</c:v>
                </c:pt>
              </c:strCache>
            </c:strRef>
          </c:cat>
          <c:val>
            <c:numRef>
              <c:f>'TENDENCIA GENERAL'!$B$56:$G$56</c:f>
              <c:numCache>
                <c:formatCode>General</c:formatCode>
                <c:ptCount val="6"/>
                <c:pt idx="0">
                  <c:v>6</c:v>
                </c:pt>
                <c:pt idx="1">
                  <c:v>14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A7-4E87-A377-ECB5D75C8D6D}"/>
            </c:ext>
          </c:extLst>
        </c:ser>
        <c:ser>
          <c:idx val="4"/>
          <c:order val="4"/>
          <c:tx>
            <c:strRef>
              <c:f>'TENDENCIA GENERAL'!$A$57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GENERAL'!$B$52:$G$52</c:f>
              <c:strCache>
                <c:ptCount val="6"/>
                <c:pt idx="0">
                  <c:v>POLÍTICO</c:v>
                </c:pt>
                <c:pt idx="1">
                  <c:v>SEGURIDAD</c:v>
                </c:pt>
                <c:pt idx="2">
                  <c:v>ECONOMÍA</c:v>
                </c:pt>
                <c:pt idx="3">
                  <c:v>SALUD</c:v>
                </c:pt>
                <c:pt idx="4">
                  <c:v>CULTURAL</c:v>
                </c:pt>
                <c:pt idx="5">
                  <c:v>SOCIAL</c:v>
                </c:pt>
              </c:strCache>
            </c:strRef>
          </c:cat>
          <c:val>
            <c:numRef>
              <c:f>'TENDENCIA GENERAL'!$B$57:$G$57</c:f>
              <c:numCache>
                <c:formatCode>General</c:formatCode>
                <c:ptCount val="6"/>
                <c:pt idx="0">
                  <c:v>18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A7-4E87-A377-ECB5D75C8D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339584"/>
        <c:axId val="577345488"/>
      </c:barChart>
      <c:catAx>
        <c:axId val="5773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577345488"/>
        <c:crosses val="autoZero"/>
        <c:auto val="1"/>
        <c:lblAlgn val="ctr"/>
        <c:lblOffset val="100"/>
        <c:noMultiLvlLbl val="0"/>
      </c:catAx>
      <c:valAx>
        <c:axId val="57734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5773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'PÁGINA EDITORIAL'!$I$4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EDITORIAL'!$J$3:$K$3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'PÁGINA EDITORIAL'!$J$4:$K$4</c:f>
              <c:numCache>
                <c:formatCode>General</c:formatCode>
                <c:ptCount val="2"/>
                <c:pt idx="0">
                  <c:v>63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C-406A-AE8F-E4C0459451FE}"/>
            </c:ext>
          </c:extLst>
        </c:ser>
        <c:ser>
          <c:idx val="1"/>
          <c:order val="1"/>
          <c:tx>
            <c:strRef>
              <c:f>'PÁGINA EDITORIAL'!$I$5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EDITORIAL'!$J$3:$K$3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'PÁGINA EDITORIAL'!$J$5:$K$5</c:f>
              <c:numCache>
                <c:formatCode>General</c:formatCode>
                <c:ptCount val="2"/>
                <c:pt idx="0">
                  <c:v>36</c:v>
                </c:pt>
                <c:pt idx="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C-406A-AE8F-E4C0459451FE}"/>
            </c:ext>
          </c:extLst>
        </c:ser>
        <c:ser>
          <c:idx val="2"/>
          <c:order val="2"/>
          <c:tx>
            <c:strRef>
              <c:f>'PÁGINA EDITORIAL'!$I$6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EDITORIAL'!$J$3:$K$3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'PÁGINA EDITORIAL'!$J$6:$K$6</c:f>
              <c:numCache>
                <c:formatCode>General</c:formatCode>
                <c:ptCount val="2"/>
                <c:pt idx="0">
                  <c:v>0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C-406A-AE8F-E4C0459451FE}"/>
            </c:ext>
          </c:extLst>
        </c:ser>
        <c:ser>
          <c:idx val="3"/>
          <c:order val="3"/>
          <c:tx>
            <c:strRef>
              <c:f>'PÁGINA EDITORIAL'!$I$7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EDITORIAL'!$J$3:$K$3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'PÁGINA EDITORIAL'!$J$7:$K$7</c:f>
              <c:numCache>
                <c:formatCode>General</c:formatCode>
                <c:ptCount val="2"/>
                <c:pt idx="0">
                  <c:v>28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C-406A-AE8F-E4C0459451FE}"/>
            </c:ext>
          </c:extLst>
        </c:ser>
        <c:ser>
          <c:idx val="4"/>
          <c:order val="4"/>
          <c:tx>
            <c:strRef>
              <c:f>'PÁGINA EDITORIAL'!$I$8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EDITORIAL'!$J$3:$K$3</c:f>
              <c:strCache>
                <c:ptCount val="2"/>
                <c:pt idx="0">
                  <c:v>LOCAL</c:v>
                </c:pt>
                <c:pt idx="1">
                  <c:v>NACIONAL</c:v>
                </c:pt>
              </c:strCache>
            </c:strRef>
          </c:cat>
          <c:val>
            <c:numRef>
              <c:f>'PÁGINA EDITORIAL'!$J$8:$K$8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2C-406A-AE8F-E4C0459451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299608"/>
        <c:axId val="460298952"/>
      </c:barChart>
      <c:catAx>
        <c:axId val="46029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0298952"/>
        <c:crosses val="autoZero"/>
        <c:auto val="1"/>
        <c:lblAlgn val="ctr"/>
        <c:lblOffset val="100"/>
        <c:noMultiLvlLbl val="0"/>
      </c:catAx>
      <c:valAx>
        <c:axId val="46029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46029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'PÁGINA EDITORIAL'!$A$13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EDITORIAL'!$B$12:$E$12</c:f>
              <c:strCache>
                <c:ptCount val="4"/>
                <c:pt idx="0">
                  <c:v>AMLO</c:v>
                </c:pt>
                <c:pt idx="1">
                  <c:v>AN</c:v>
                </c:pt>
                <c:pt idx="2">
                  <c:v>EAR</c:v>
                </c:pt>
                <c:pt idx="3">
                  <c:v>AL</c:v>
                </c:pt>
              </c:strCache>
            </c:strRef>
          </c:cat>
          <c:val>
            <c:numRef>
              <c:f>'PÁGINA EDITORIAL'!$B$13:$E$13</c:f>
              <c:numCache>
                <c:formatCode>General</c:formatCode>
                <c:ptCount val="4"/>
                <c:pt idx="0">
                  <c:v>94</c:v>
                </c:pt>
                <c:pt idx="1">
                  <c:v>23</c:v>
                </c:pt>
                <c:pt idx="2">
                  <c:v>19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6-4EA1-ADA7-9C6983F25A25}"/>
            </c:ext>
          </c:extLst>
        </c:ser>
        <c:ser>
          <c:idx val="1"/>
          <c:order val="1"/>
          <c:tx>
            <c:strRef>
              <c:f>'PÁGINA EDITORIAL'!$A$14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EDITORIAL'!$B$12:$E$12</c:f>
              <c:strCache>
                <c:ptCount val="4"/>
                <c:pt idx="0">
                  <c:v>AMLO</c:v>
                </c:pt>
                <c:pt idx="1">
                  <c:v>AN</c:v>
                </c:pt>
                <c:pt idx="2">
                  <c:v>EAR</c:v>
                </c:pt>
                <c:pt idx="3">
                  <c:v>AL</c:v>
                </c:pt>
              </c:strCache>
            </c:strRef>
          </c:cat>
          <c:val>
            <c:numRef>
              <c:f>'PÁGINA EDITORIAL'!$B$14:$E$14</c:f>
              <c:numCache>
                <c:formatCode>General</c:formatCode>
                <c:ptCount val="4"/>
                <c:pt idx="0">
                  <c:v>52</c:v>
                </c:pt>
                <c:pt idx="1">
                  <c:v>21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6-4EA1-ADA7-9C6983F25A25}"/>
            </c:ext>
          </c:extLst>
        </c:ser>
        <c:ser>
          <c:idx val="2"/>
          <c:order val="2"/>
          <c:tx>
            <c:strRef>
              <c:f>'PÁGINA EDITORIAL'!$A$15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EDITORIAL'!$B$12:$E$12</c:f>
              <c:strCache>
                <c:ptCount val="4"/>
                <c:pt idx="0">
                  <c:v>AMLO</c:v>
                </c:pt>
                <c:pt idx="1">
                  <c:v>AN</c:v>
                </c:pt>
                <c:pt idx="2">
                  <c:v>EAR</c:v>
                </c:pt>
                <c:pt idx="3">
                  <c:v>AL</c:v>
                </c:pt>
              </c:strCache>
            </c:strRef>
          </c:cat>
          <c:val>
            <c:numRef>
              <c:f>'PÁGINA EDITORIAL'!$B$15:$E$15</c:f>
              <c:numCache>
                <c:formatCode>General</c:formatCode>
                <c:ptCount val="4"/>
                <c:pt idx="0">
                  <c:v>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F6-4EA1-ADA7-9C6983F25A25}"/>
            </c:ext>
          </c:extLst>
        </c:ser>
        <c:ser>
          <c:idx val="3"/>
          <c:order val="3"/>
          <c:tx>
            <c:strRef>
              <c:f>'PÁGINA EDITORIAL'!$A$16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EDITORIAL'!$B$12:$E$12</c:f>
              <c:strCache>
                <c:ptCount val="4"/>
                <c:pt idx="0">
                  <c:v>AMLO</c:v>
                </c:pt>
                <c:pt idx="1">
                  <c:v>AN</c:v>
                </c:pt>
                <c:pt idx="2">
                  <c:v>EAR</c:v>
                </c:pt>
                <c:pt idx="3">
                  <c:v>AL</c:v>
                </c:pt>
              </c:strCache>
            </c:strRef>
          </c:cat>
          <c:val>
            <c:numRef>
              <c:f>'PÁGINA EDITORIAL'!$B$16:$E$16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F6-4EA1-ADA7-9C6983F25A25}"/>
            </c:ext>
          </c:extLst>
        </c:ser>
        <c:ser>
          <c:idx val="4"/>
          <c:order val="4"/>
          <c:tx>
            <c:strRef>
              <c:f>'PÁGINA EDITORIAL'!$A$17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EDITORIAL'!$B$12:$E$12</c:f>
              <c:strCache>
                <c:ptCount val="4"/>
                <c:pt idx="0">
                  <c:v>AMLO</c:v>
                </c:pt>
                <c:pt idx="1">
                  <c:v>AN</c:v>
                </c:pt>
                <c:pt idx="2">
                  <c:v>EAR</c:v>
                </c:pt>
                <c:pt idx="3">
                  <c:v>AL</c:v>
                </c:pt>
              </c:strCache>
            </c:strRef>
          </c:cat>
          <c:val>
            <c:numRef>
              <c:f>'PÁGINA EDITORIAL'!$B$17:$E$17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F6-4EA1-ADA7-9C6983F25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382720"/>
        <c:axId val="615383048"/>
      </c:barChart>
      <c:catAx>
        <c:axId val="6153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15383048"/>
        <c:crosses val="autoZero"/>
        <c:auto val="1"/>
        <c:lblAlgn val="ctr"/>
        <c:lblOffset val="100"/>
        <c:noMultiLvlLbl val="0"/>
      </c:catAx>
      <c:valAx>
        <c:axId val="61538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1538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'PÁGINA EDITORIAL'!$M$4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EDITORIAL'!$N$3:$O$3</c:f>
              <c:strCache>
                <c:ptCount val="2"/>
                <c:pt idx="0">
                  <c:v>CRÍTICA</c:v>
                </c:pt>
                <c:pt idx="1">
                  <c:v>POSITIVA</c:v>
                </c:pt>
              </c:strCache>
            </c:strRef>
          </c:cat>
          <c:val>
            <c:numRef>
              <c:f>'PÁGINA EDITORIAL'!$N$4:$O$4</c:f>
              <c:numCache>
                <c:formatCode>General</c:formatCode>
                <c:ptCount val="2"/>
                <c:pt idx="0">
                  <c:v>190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8-4ED8-AE96-C4D102712155}"/>
            </c:ext>
          </c:extLst>
        </c:ser>
        <c:ser>
          <c:idx val="1"/>
          <c:order val="1"/>
          <c:tx>
            <c:strRef>
              <c:f>'PÁGINA EDITORIAL'!$M$5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EDITORIAL'!$N$3:$O$3</c:f>
              <c:strCache>
                <c:ptCount val="2"/>
                <c:pt idx="0">
                  <c:v>CRÍTICA</c:v>
                </c:pt>
                <c:pt idx="1">
                  <c:v>POSITIVA</c:v>
                </c:pt>
              </c:strCache>
            </c:strRef>
          </c:cat>
          <c:val>
            <c:numRef>
              <c:f>'PÁGINA EDITORIAL'!$N$5:$O$5</c:f>
              <c:numCache>
                <c:formatCode>General</c:formatCode>
                <c:ptCount val="2"/>
                <c:pt idx="0">
                  <c:v>153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8-4ED8-AE96-C4D102712155}"/>
            </c:ext>
          </c:extLst>
        </c:ser>
        <c:ser>
          <c:idx val="2"/>
          <c:order val="2"/>
          <c:tx>
            <c:strRef>
              <c:f>'PÁGINA EDITORIAL'!$M$6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EDITORIAL'!$N$3:$O$3</c:f>
              <c:strCache>
                <c:ptCount val="2"/>
                <c:pt idx="0">
                  <c:v>CRÍTICA</c:v>
                </c:pt>
                <c:pt idx="1">
                  <c:v>POSITIVA</c:v>
                </c:pt>
              </c:strCache>
            </c:strRef>
          </c:cat>
          <c:val>
            <c:numRef>
              <c:f>'PÁGINA EDITORIAL'!$N$6:$O$6</c:f>
              <c:numCache>
                <c:formatCode>General</c:formatCode>
                <c:ptCount val="2"/>
                <c:pt idx="0">
                  <c:v>88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08-4ED8-AE96-C4D102712155}"/>
            </c:ext>
          </c:extLst>
        </c:ser>
        <c:ser>
          <c:idx val="3"/>
          <c:order val="3"/>
          <c:tx>
            <c:strRef>
              <c:f>'PÁGINA EDITORIAL'!$M$7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EDITORIAL'!$N$3:$O$3</c:f>
              <c:strCache>
                <c:ptCount val="2"/>
                <c:pt idx="0">
                  <c:v>CRÍTICA</c:v>
                </c:pt>
                <c:pt idx="1">
                  <c:v>POSITIVA</c:v>
                </c:pt>
              </c:strCache>
            </c:strRef>
          </c:cat>
          <c:val>
            <c:numRef>
              <c:f>'PÁGINA EDITORIAL'!$N$7:$O$7</c:f>
              <c:numCache>
                <c:formatCode>General</c:formatCode>
                <c:ptCount val="2"/>
                <c:pt idx="0">
                  <c:v>37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08-4ED8-AE96-C4D102712155}"/>
            </c:ext>
          </c:extLst>
        </c:ser>
        <c:ser>
          <c:idx val="4"/>
          <c:order val="4"/>
          <c:tx>
            <c:strRef>
              <c:f>'PÁGINA EDITORIAL'!$M$8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'PÁGINA EDITORIAL'!$N$3:$O$3</c:f>
              <c:strCache>
                <c:ptCount val="2"/>
                <c:pt idx="0">
                  <c:v>CRÍTICA</c:v>
                </c:pt>
                <c:pt idx="1">
                  <c:v>POSITIVA</c:v>
                </c:pt>
              </c:strCache>
            </c:strRef>
          </c:cat>
          <c:val>
            <c:numRef>
              <c:f>'PÁGINA EDITORIAL'!$N$8:$O$8</c:f>
              <c:numCache>
                <c:formatCode>General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08-4ED8-AE96-C4D1027121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399120"/>
        <c:axId val="615401744"/>
      </c:barChart>
      <c:catAx>
        <c:axId val="61539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15401744"/>
        <c:crosses val="autoZero"/>
        <c:auto val="1"/>
        <c:lblAlgn val="ctr"/>
        <c:lblOffset val="100"/>
        <c:noMultiLvlLbl val="0"/>
      </c:catAx>
      <c:valAx>
        <c:axId val="61540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61539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'TENDENCIA GENERAL'!$F$22</c:f>
              <c:strCache>
                <c:ptCount val="1"/>
                <c:pt idx="0">
                  <c:v>EL INFORMADOR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GENERAL'!$G$21:$T$21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GENERAL'!$G$22:$T$22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6-4814-A731-631A3C1ED33E}"/>
            </c:ext>
          </c:extLst>
        </c:ser>
        <c:ser>
          <c:idx val="1"/>
          <c:order val="1"/>
          <c:tx>
            <c:strRef>
              <c:f>'TENDENCIA GENERAL'!$F$23</c:f>
              <c:strCache>
                <c:ptCount val="1"/>
                <c:pt idx="0">
                  <c:v>MILENIO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GENERAL'!$G$21:$T$21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GENERAL'!$G$23:$T$23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F6-4814-A731-631A3C1ED33E}"/>
            </c:ext>
          </c:extLst>
        </c:ser>
        <c:ser>
          <c:idx val="2"/>
          <c:order val="2"/>
          <c:tx>
            <c:strRef>
              <c:f>'TENDENCIA GENERAL'!$F$24</c:f>
              <c:strCache>
                <c:ptCount val="1"/>
                <c:pt idx="0">
                  <c:v>MURAL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GENERAL'!$G$21:$T$21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GENERAL'!$G$24:$T$24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F6-4814-A731-631A3C1ED33E}"/>
            </c:ext>
          </c:extLst>
        </c:ser>
        <c:ser>
          <c:idx val="3"/>
          <c:order val="3"/>
          <c:tx>
            <c:strRef>
              <c:f>'TENDENCIA GENERAL'!$F$25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GENERAL'!$G$21:$T$21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GENERAL'!$G$25:$T$25</c:f>
              <c:numCache>
                <c:formatCode>General</c:formatCode>
                <c:ptCount val="14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F6-4814-A731-631A3C1ED33E}"/>
            </c:ext>
          </c:extLst>
        </c:ser>
        <c:ser>
          <c:idx val="4"/>
          <c:order val="4"/>
          <c:tx>
            <c:strRef>
              <c:f>'TENDENCIA GENERAL'!$F$26</c:f>
              <c:strCache>
                <c:ptCount val="1"/>
                <c:pt idx="0">
                  <c:v>EL OCCIDENTAL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bin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'TENDENCIA GENERAL'!$G$21:$T$21</c:f>
              <c:strCache>
                <c:ptCount val="14"/>
                <c:pt idx="0">
                  <c:v>PAN</c:v>
                </c:pt>
                <c:pt idx="1">
                  <c:v>PRI</c:v>
                </c:pt>
                <c:pt idx="2">
                  <c:v>PRD</c:v>
                </c:pt>
                <c:pt idx="3">
                  <c:v>PT</c:v>
                </c:pt>
                <c:pt idx="4">
                  <c:v>VERDE</c:v>
                </c:pt>
                <c:pt idx="5">
                  <c:v>MC</c:v>
                </c:pt>
                <c:pt idx="6">
                  <c:v>MORENA</c:v>
                </c:pt>
                <c:pt idx="7">
                  <c:v>PES</c:v>
                </c:pt>
                <c:pt idx="8">
                  <c:v>RSP</c:v>
                </c:pt>
                <c:pt idx="9">
                  <c:v>FPM</c:v>
                </c:pt>
                <c:pt idx="10">
                  <c:v>HAGAMOS</c:v>
                </c:pt>
                <c:pt idx="11">
                  <c:v>FUTURO</c:v>
                </c:pt>
                <c:pt idx="12">
                  <c:v>SOMOS </c:v>
                </c:pt>
                <c:pt idx="13">
                  <c:v>COALICIÓN</c:v>
                </c:pt>
              </c:strCache>
            </c:strRef>
          </c:cat>
          <c:val>
            <c:numRef>
              <c:f>'TENDENCIA GENERAL'!$G$26:$T$26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6-4814-A731-631A3C1ED3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6410144"/>
        <c:axId val="556413424"/>
      </c:barChart>
      <c:catAx>
        <c:axId val="5564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556413424"/>
        <c:crosses val="autoZero"/>
        <c:auto val="1"/>
        <c:lblAlgn val="ctr"/>
        <c:lblOffset val="100"/>
        <c:noMultiLvlLbl val="0"/>
      </c:catAx>
      <c:valAx>
        <c:axId val="55641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bin"/>
                <a:ea typeface="+mn-ea"/>
                <a:cs typeface="+mn-cs"/>
              </a:defRPr>
            </a:pPr>
            <a:endParaRPr lang="es-MX"/>
          </a:p>
        </c:txPr>
        <c:crossAx val="55641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Cabin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7FE60-359C-4EE6-97D9-A7AA0122EBCA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00FE-EA7C-43B8-88D0-789685AE2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0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417011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417011d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7417011db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98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45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136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417011db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417011dbe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7417011dbe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75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87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704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539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42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319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259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69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417011db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417011dbe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7417011db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343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355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374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214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417011db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417011dbe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7417011dbe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386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235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141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>
                <a:solidFill>
                  <a:prstClr val="black"/>
                </a:solidFill>
              </a:rPr>
              <a:pPr/>
              <a:t>26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5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>
                <a:solidFill>
                  <a:prstClr val="black"/>
                </a:solidFill>
              </a:rPr>
              <a:pPr/>
              <a:t>27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5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393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>
                <a:solidFill>
                  <a:prstClr val="black"/>
                </a:solidFill>
              </a:rPr>
              <a:pPr/>
              <a:t>29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417011db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417011dbe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7417011dbe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764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417011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417011d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7417011db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99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99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99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99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79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7FA4-A320-448E-86CD-C22C25D2D5F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13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30" y="1202383"/>
            <a:ext cx="9045179" cy="2557827"/>
          </a:xfrm>
        </p:spPr>
        <p:txBody>
          <a:bodyPr anchor="b"/>
          <a:lstStyle>
            <a:lvl1pPr algn="ctr">
              <a:defRPr sz="59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30" y="3858850"/>
            <a:ext cx="9045179" cy="1773812"/>
          </a:xfrm>
        </p:spPr>
        <p:txBody>
          <a:bodyPr/>
          <a:lstStyle>
            <a:lvl1pPr marL="0" indent="0" algn="ctr">
              <a:buNone/>
              <a:defRPr sz="2374"/>
            </a:lvl1pPr>
            <a:lvl2pPr marL="452262" indent="0" algn="ctr">
              <a:buNone/>
              <a:defRPr sz="1978"/>
            </a:lvl2pPr>
            <a:lvl3pPr marL="904524" indent="0" algn="ctr">
              <a:buNone/>
              <a:defRPr sz="1781"/>
            </a:lvl3pPr>
            <a:lvl4pPr marL="1356787" indent="0" algn="ctr">
              <a:buNone/>
              <a:defRPr sz="1583"/>
            </a:lvl4pPr>
            <a:lvl5pPr marL="1809049" indent="0" algn="ctr">
              <a:buNone/>
              <a:defRPr sz="1583"/>
            </a:lvl5pPr>
            <a:lvl6pPr marL="2261311" indent="0" algn="ctr">
              <a:buNone/>
              <a:defRPr sz="1583"/>
            </a:lvl6pPr>
            <a:lvl7pPr marL="2713573" indent="0" algn="ctr">
              <a:buNone/>
              <a:defRPr sz="1583"/>
            </a:lvl7pPr>
            <a:lvl8pPr marL="3165836" indent="0" algn="ctr">
              <a:buNone/>
              <a:defRPr sz="1583"/>
            </a:lvl8pPr>
            <a:lvl9pPr marL="3618098" indent="0" algn="ctr">
              <a:buNone/>
              <a:defRPr sz="158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7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2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0608" y="391157"/>
            <a:ext cx="2600489" cy="622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142" y="391157"/>
            <a:ext cx="7650713" cy="62262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89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con imagen">
  <p:cSld name="Diapositiva de título con image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50391" y="1539369"/>
            <a:ext cx="5629180" cy="1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015" tIns="62490" rIns="125015" bIns="6249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  <a:defRPr sz="85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77766" y="5460044"/>
            <a:ext cx="4320330" cy="101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015" tIns="62490" rIns="125015" bIns="62490" anchor="t" anchorCtr="0">
            <a:noAutofit/>
          </a:bodyPr>
          <a:lstStyle>
            <a:lvl1pPr marL="654077" lvl="0" indent="-327038" algn="l">
              <a:lnSpc>
                <a:spcPct val="90000"/>
              </a:lnSpc>
              <a:spcBef>
                <a:spcPts val="143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976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8153" lvl="1" indent="-32703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616" b="1" i="1"/>
            </a:lvl2pPr>
            <a:lvl3pPr marL="1962230" lvl="2" indent="-32703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616" b="1" i="1"/>
            </a:lvl3pPr>
            <a:lvl4pPr marL="2616306" lvl="3" indent="-32703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616" b="1" i="1"/>
            </a:lvl4pPr>
            <a:lvl5pPr marL="3270383" lvl="4" indent="-32703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616" b="1" i="1"/>
            </a:lvl5pPr>
            <a:lvl6pPr marL="3924458" lvl="5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78536" lvl="6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32613" lvl="7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86689" lvl="8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777765" y="3669583"/>
            <a:ext cx="3590078" cy="101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015" tIns="62490" rIns="125015" bIns="62490" anchor="t" anchorCtr="0">
            <a:noAutofit/>
          </a:bodyPr>
          <a:lstStyle>
            <a:lvl1pPr marL="654077" lvl="0" indent="-327038" algn="l">
              <a:lnSpc>
                <a:spcPct val="90000"/>
              </a:lnSpc>
              <a:spcBef>
                <a:spcPts val="143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976" b="1" i="0"/>
            </a:lvl1pPr>
            <a:lvl2pPr marL="1308153" lvl="1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962230" lvl="2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2616306" lvl="3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3270383" lvl="4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3924458" lvl="5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78536" lvl="6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32613" lvl="7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86689" lvl="8" indent="-490558" algn="l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>
            <a:spLocks noGrp="1"/>
          </p:cNvSpPr>
          <p:nvPr>
            <p:ph type="pic" idx="3"/>
          </p:nvPr>
        </p:nvSpPr>
        <p:spPr>
          <a:xfrm>
            <a:off x="4565081" y="9"/>
            <a:ext cx="7503941" cy="637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015" tIns="62490" rIns="125015" bIns="6249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3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98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3453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82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616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616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4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22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0" y="1831636"/>
            <a:ext cx="10401955" cy="3056127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860" y="4916675"/>
            <a:ext cx="10401955" cy="1607145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>
                    <a:tint val="75000"/>
                  </a:schemeClr>
                </a:solidFill>
              </a:defRPr>
            </a:lvl1pPr>
            <a:lvl2pPr marL="452262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3pPr>
            <a:lvl4pPr marL="1356787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904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311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5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83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809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16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141" y="1955785"/>
            <a:ext cx="5125601" cy="466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496" y="1955785"/>
            <a:ext cx="5125601" cy="466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2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2" y="391157"/>
            <a:ext cx="10401955" cy="14200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12" y="1801024"/>
            <a:ext cx="5102046" cy="882654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712" y="2683678"/>
            <a:ext cx="5102046" cy="39472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5495" y="1801024"/>
            <a:ext cx="5127172" cy="882654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5495" y="2683678"/>
            <a:ext cx="5127172" cy="39472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0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34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10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3" y="489797"/>
            <a:ext cx="3889740" cy="1714288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172" y="1057825"/>
            <a:ext cx="6105495" cy="5221096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713" y="2204085"/>
            <a:ext cx="3889740" cy="4083340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12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3" y="489797"/>
            <a:ext cx="3889740" cy="1714288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27172" y="1057825"/>
            <a:ext cx="6105495" cy="5221096"/>
          </a:xfrm>
        </p:spPr>
        <p:txBody>
          <a:bodyPr anchor="t"/>
          <a:lstStyle>
            <a:lvl1pPr marL="0" indent="0">
              <a:buNone/>
              <a:defRPr sz="3165"/>
            </a:lvl1pPr>
            <a:lvl2pPr marL="452262" indent="0">
              <a:buNone/>
              <a:defRPr sz="2770"/>
            </a:lvl2pPr>
            <a:lvl3pPr marL="904524" indent="0">
              <a:buNone/>
              <a:defRPr sz="2374"/>
            </a:lvl3pPr>
            <a:lvl4pPr marL="1356787" indent="0">
              <a:buNone/>
              <a:defRPr sz="1978"/>
            </a:lvl4pPr>
            <a:lvl5pPr marL="1809049" indent="0">
              <a:buNone/>
              <a:defRPr sz="1978"/>
            </a:lvl5pPr>
            <a:lvl6pPr marL="2261311" indent="0">
              <a:buNone/>
              <a:defRPr sz="1978"/>
            </a:lvl6pPr>
            <a:lvl7pPr marL="2713573" indent="0">
              <a:buNone/>
              <a:defRPr sz="1978"/>
            </a:lvl7pPr>
            <a:lvl8pPr marL="3165836" indent="0">
              <a:buNone/>
              <a:defRPr sz="1978"/>
            </a:lvl8pPr>
            <a:lvl9pPr marL="3618098" indent="0">
              <a:buNone/>
              <a:defRPr sz="197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713" y="2204085"/>
            <a:ext cx="3889740" cy="4083340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9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142" y="391157"/>
            <a:ext cx="10401955" cy="1420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142" y="1955785"/>
            <a:ext cx="10401955" cy="466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141" y="6809535"/>
            <a:ext cx="2713554" cy="391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C74A-8618-4243-BF6A-36A881531545}" type="datetimeFigureOut">
              <a:rPr lang="es-MX" smtClean="0"/>
              <a:t>24/03/21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4954" y="6809535"/>
            <a:ext cx="4070330" cy="391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543" y="6809535"/>
            <a:ext cx="2713554" cy="391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9049-6A39-41B8-90F6-8C28A69D8F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6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04524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31" indent="-226131" algn="l" defTabSz="904524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393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656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918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2035180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487442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939705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391967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844229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262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787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049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311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573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5836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098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body" idx="1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2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0338"/>
          <a:stretch>
            <a:fillRect/>
          </a:stretch>
        </p:blipFill>
        <p:spPr>
          <a:xfrm>
            <a:off x="-66890" y="5945676"/>
            <a:ext cx="425568" cy="341737"/>
          </a:xfrm>
          <a:prstGeom prst="rect">
            <a:avLst/>
          </a:prstGeom>
        </p:spPr>
      </p:pic>
      <p:sp>
        <p:nvSpPr>
          <p:cNvPr id="327" name="Google Shape;327;p21"/>
          <p:cNvSpPr/>
          <p:nvPr/>
        </p:nvSpPr>
        <p:spPr>
          <a:xfrm>
            <a:off x="-349865" y="5"/>
            <a:ext cx="12757695" cy="73469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662" tIns="95662" rIns="95662" bIns="95662" anchor="ctr" anchorCtr="0">
            <a:noAutofit/>
          </a:bodyPr>
          <a:lstStyle/>
          <a:p>
            <a:endParaRPr sz="1881"/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923318" y="769699"/>
            <a:ext cx="6211328" cy="580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 cstate="print">
            <a:alphaModFix/>
          </a:blip>
          <a:srcRect l="26452" t="10435" r="27212" b="8977"/>
          <a:stretch/>
        </p:blipFill>
        <p:spPr>
          <a:xfrm>
            <a:off x="-22281" y="6354037"/>
            <a:ext cx="372440" cy="37229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 txBox="1"/>
          <p:nvPr/>
        </p:nvSpPr>
        <p:spPr>
          <a:xfrm>
            <a:off x="350158" y="6288057"/>
            <a:ext cx="4551152" cy="56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r>
              <a:rPr lang="es-MX" sz="1674" b="1" dirty="0"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 sz="1674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0160" y="5965941"/>
            <a:ext cx="312809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74" b="1" dirty="0">
                <a:latin typeface="Montserrat"/>
              </a:rPr>
              <a:t>@electoralobservatorio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20347" y="6728611"/>
            <a:ext cx="671326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74" b="1" dirty="0">
                <a:latin typeface="Montserrat"/>
              </a:rPr>
              <a:t>observatorioelectoral.cucsh.udg.mx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69" y="6492100"/>
            <a:ext cx="854855" cy="854855"/>
          </a:xfrm>
          <a:prstGeom prst="rect">
            <a:avLst/>
          </a:prstGeom>
        </p:spPr>
      </p:pic>
      <p:pic>
        <p:nvPicPr>
          <p:cNvPr id="12" name="1 Marcador de posición de imagen">
            <a:extLst>
              <a:ext uri="{FF2B5EF4-FFF2-40B4-BE49-F238E27FC236}">
                <a16:creationId xmlns:a16="http://schemas.microsoft.com/office/drawing/2014/main" id="{E3553482-DBF4-4338-A67E-B947216B3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0338"/>
          <a:stretch>
            <a:fillRect/>
          </a:stretch>
        </p:blipFill>
        <p:spPr>
          <a:xfrm>
            <a:off x="-39374" y="5975433"/>
            <a:ext cx="406625" cy="32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ACTORES MENCIONADOS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10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53" y="1811227"/>
            <a:ext cx="1700688" cy="200526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BA842321-1759-4E4B-A2A1-DA69F7C59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8145"/>
              </p:ext>
            </p:extLst>
          </p:nvPr>
        </p:nvGraphicFramePr>
        <p:xfrm>
          <a:off x="0" y="1811227"/>
          <a:ext cx="10359549" cy="499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ACFDD42-6CC1-45A7-8DB1-CA2E55B5882F}"/>
              </a:ext>
            </a:extLst>
          </p:cNvPr>
          <p:cNvSpPr txBox="1"/>
          <p:nvPr/>
        </p:nvSpPr>
        <p:spPr>
          <a:xfrm>
            <a:off x="1752565" y="6809535"/>
            <a:ext cx="8555107" cy="7078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AMLO: Andrés Manuel López Obrador. Presidente de México.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AN: Actores del Ámbito Nacional.</a:t>
            </a:r>
          </a:p>
          <a:p>
            <a:pPr algn="just"/>
            <a:endParaRPr lang="es-E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ES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EAR: Enrique Alfaro Ramírez. Gobernador de Jalisco.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AL: Actores del Ámbito Local.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5D5F8-08BB-9A40-966D-657AB58CD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VALORACIÓN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11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53" y="1957954"/>
            <a:ext cx="1700688" cy="200526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83A1AAE-A512-4605-9F33-0808CB919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10894"/>
              </p:ext>
            </p:extLst>
          </p:nvPr>
        </p:nvGraphicFramePr>
        <p:xfrm>
          <a:off x="0" y="1811227"/>
          <a:ext cx="10359549" cy="49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D7B6AD9-CC9D-CE42-A2EE-BDA28122C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446057" y="1539369"/>
            <a:ext cx="5953681" cy="1625585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body" idx="1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2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57" name="Google Shape;357;p23"/>
          <p:cNvSpPr>
            <a:spLocks noGrp="1"/>
          </p:cNvSpPr>
          <p:nvPr>
            <p:ph type="pic" idx="3"/>
          </p:nvPr>
        </p:nvSpPr>
        <p:spPr>
          <a:xfrm>
            <a:off x="4480631" y="0"/>
            <a:ext cx="7936359" cy="6373784"/>
          </a:xfrm>
          <a:prstGeom prst="rect">
            <a:avLst/>
          </a:prstGeom>
        </p:spPr>
      </p:sp>
      <p:pic>
        <p:nvPicPr>
          <p:cNvPr id="358" name="Google Shape;358;p23"/>
          <p:cNvPicPr preferRelativeResize="0"/>
          <p:nvPr/>
        </p:nvPicPr>
        <p:blipFill rotWithShape="1">
          <a:blip r:embed="rId3">
            <a:alphaModFix/>
          </a:blip>
          <a:srcRect l="29545" t="26735" r="16104" b="18780"/>
          <a:stretch/>
        </p:blipFill>
        <p:spPr>
          <a:xfrm>
            <a:off x="-437862" y="1"/>
            <a:ext cx="12935968" cy="74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3"/>
          <p:cNvSpPr txBox="1"/>
          <p:nvPr/>
        </p:nvSpPr>
        <p:spPr>
          <a:xfrm>
            <a:off x="-347587" y="3164959"/>
            <a:ext cx="12655613" cy="72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 algn="ctr"/>
            <a:r>
              <a:rPr lang="es-MX" sz="3139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“Cobertura de procesos políticos en prensa escrita de Jalisco”</a:t>
            </a:r>
            <a:endParaRPr sz="3139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2012040" y="3670518"/>
            <a:ext cx="7936358" cy="55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 algn="ctr"/>
            <a:r>
              <a:rPr lang="es-MX" sz="251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PROCESO ELECTORAL</a:t>
            </a:r>
          </a:p>
          <a:p>
            <a:pPr algn="ctr"/>
            <a:r>
              <a:rPr lang="es-MX" sz="251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Enero – Marzo 2021</a:t>
            </a:r>
          </a:p>
        </p:txBody>
      </p:sp>
    </p:spTree>
    <p:extLst>
      <p:ext uri="{BB962C8B-B14F-4D97-AF65-F5344CB8AC3E}">
        <p14:creationId xmlns:p14="http://schemas.microsoft.com/office/powerpoint/2010/main" val="250014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ÁMBITO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13</a:t>
            </a:fld>
            <a:endParaRPr lang="es-MX"/>
          </a:p>
        </p:txBody>
      </p:sp>
      <p:graphicFrame>
        <p:nvGraphicFramePr>
          <p:cNvPr id="11" name="1 Tabla">
            <a:extLst>
              <a:ext uri="{FF2B5EF4-FFF2-40B4-BE49-F238E27FC236}">
                <a16:creationId xmlns:a16="http://schemas.microsoft.com/office/drawing/2014/main" id="{9D22FA7F-9C22-4B9E-9E8F-E8542333F135}"/>
              </a:ext>
            </a:extLst>
          </p:cNvPr>
          <p:cNvGraphicFramePr>
            <a:graphicFrameLocks noGrp="1"/>
          </p:cNvGraphicFramePr>
          <p:nvPr/>
        </p:nvGraphicFramePr>
        <p:xfrm>
          <a:off x="2109915" y="2659082"/>
          <a:ext cx="7840410" cy="321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85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NOTAS </a:t>
                      </a: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REVISADAS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PROCESO ELECTORAL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LOCAL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1,087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NACIONAL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25E857C-5DEA-2E4A-A11E-15031E4D1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61" y="5148541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0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COBERTURA ELECTORAL LOCAL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14</a:t>
            </a:fld>
            <a:endParaRPr lang="es-MX"/>
          </a:p>
        </p:txBody>
      </p:sp>
      <p:graphicFrame>
        <p:nvGraphicFramePr>
          <p:cNvPr id="6" name="Marcador de posición de imagen 5">
            <a:extLst>
              <a:ext uri="{FF2B5EF4-FFF2-40B4-BE49-F238E27FC236}">
                <a16:creationId xmlns:a16="http://schemas.microsoft.com/office/drawing/2014/main" id="{07EA70D8-98CF-4BAA-8E14-8A758AA4D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556823"/>
              </p:ext>
            </p:extLst>
          </p:nvPr>
        </p:nvGraphicFramePr>
        <p:xfrm>
          <a:off x="1645457" y="2336953"/>
          <a:ext cx="8769324" cy="3769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797">
                  <a:extLst>
                    <a:ext uri="{9D8B030D-6E8A-4147-A177-3AD203B41FA5}">
                      <a16:colId xmlns:a16="http://schemas.microsoft.com/office/drawing/2014/main" val="2245124690"/>
                    </a:ext>
                  </a:extLst>
                </a:gridCol>
                <a:gridCol w="2013937">
                  <a:extLst>
                    <a:ext uri="{9D8B030D-6E8A-4147-A177-3AD203B41FA5}">
                      <a16:colId xmlns:a16="http://schemas.microsoft.com/office/drawing/2014/main" val="1213173585"/>
                    </a:ext>
                  </a:extLst>
                </a:gridCol>
                <a:gridCol w="2022671">
                  <a:extLst>
                    <a:ext uri="{9D8B030D-6E8A-4147-A177-3AD203B41FA5}">
                      <a16:colId xmlns:a16="http://schemas.microsoft.com/office/drawing/2014/main" val="4013377682"/>
                    </a:ext>
                  </a:extLst>
                </a:gridCol>
                <a:gridCol w="2377919">
                  <a:extLst>
                    <a:ext uri="{9D8B030D-6E8A-4147-A177-3AD203B41FA5}">
                      <a16:colId xmlns:a16="http://schemas.microsoft.com/office/drawing/2014/main" val="4448093"/>
                    </a:ext>
                  </a:extLst>
                </a:gridCol>
              </a:tblGrid>
              <a:tr h="9805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TOTALES 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NOTAS REVISADAS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TEMA </a:t>
                      </a:r>
                    </a:p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ELECTORAL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PORCENTAJE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1839764585"/>
                  </a:ext>
                </a:extLst>
              </a:tr>
              <a:tr h="6362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INFORMADOR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274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16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5.8%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75614148"/>
                  </a:ext>
                </a:extLst>
              </a:tr>
              <a:tr h="5054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MILENIO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145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6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4.1%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1883694814"/>
                  </a:ext>
                </a:extLst>
              </a:tr>
              <a:tr h="5054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MURAL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145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2.7%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3298584564"/>
                  </a:ext>
                </a:extLst>
              </a:tr>
              <a:tr h="5054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NTR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324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54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16.6%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2094569194"/>
                  </a:ext>
                </a:extLst>
              </a:tr>
              <a:tr h="6362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OCCIDENTAL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199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4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424201818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2717BF5-FEA9-3C45-A190-56A7707F7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MENCIÓN DE PARTIDOS EN ÁMBITO LOCAL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15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57BE0E-7335-4C2F-BDFC-F970D38A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50" y="1950817"/>
            <a:ext cx="1700688" cy="2005263"/>
          </a:xfrm>
          <a:prstGeom prst="rect">
            <a:avLst/>
          </a:prstGeom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6EF4272E-A34C-49F4-BF3E-00ECBDE6A1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1894123"/>
          <a:ext cx="10359549" cy="477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11EFBC90-AC2B-D348-BCC2-761E3B0D3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COBERTURA ELECTORAL NACIONAL</a:t>
            </a:r>
            <a:br>
              <a:rPr lang="es-MX" sz="32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16</a:t>
            </a:fld>
            <a:endParaRPr lang="es-MX"/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CFF64EBE-015A-41B6-97E4-60D1B2804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35468"/>
              </p:ext>
            </p:extLst>
          </p:nvPr>
        </p:nvGraphicFramePr>
        <p:xfrm>
          <a:off x="613913" y="2411839"/>
          <a:ext cx="8807669" cy="379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94">
                  <a:extLst>
                    <a:ext uri="{9D8B030D-6E8A-4147-A177-3AD203B41FA5}">
                      <a16:colId xmlns:a16="http://schemas.microsoft.com/office/drawing/2014/main" val="1252332202"/>
                    </a:ext>
                  </a:extLst>
                </a:gridCol>
                <a:gridCol w="2022743">
                  <a:extLst>
                    <a:ext uri="{9D8B030D-6E8A-4147-A177-3AD203B41FA5}">
                      <a16:colId xmlns:a16="http://schemas.microsoft.com/office/drawing/2014/main" val="2949791297"/>
                    </a:ext>
                  </a:extLst>
                </a:gridCol>
                <a:gridCol w="2089934">
                  <a:extLst>
                    <a:ext uri="{9D8B030D-6E8A-4147-A177-3AD203B41FA5}">
                      <a16:colId xmlns:a16="http://schemas.microsoft.com/office/drawing/2014/main" val="2191702529"/>
                    </a:ext>
                  </a:extLst>
                </a:gridCol>
                <a:gridCol w="2329898">
                  <a:extLst>
                    <a:ext uri="{9D8B030D-6E8A-4147-A177-3AD203B41FA5}">
                      <a16:colId xmlns:a16="http://schemas.microsoft.com/office/drawing/2014/main" val="2435267751"/>
                    </a:ext>
                  </a:extLst>
                </a:gridCol>
              </a:tblGrid>
              <a:tr h="96764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TOTALES 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NOTAS REVISADAS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TEMA ELECTORAL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PORCENTAJE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3536556399"/>
                  </a:ext>
                </a:extLst>
              </a:tr>
              <a:tr h="6665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INFORMADOR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116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0.8%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3609995958"/>
                  </a:ext>
                </a:extLst>
              </a:tr>
              <a:tr h="4987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MILENIO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190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2.1%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1619955380"/>
                  </a:ext>
                </a:extLst>
              </a:tr>
              <a:tr h="4987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MURAL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193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3565128790"/>
                  </a:ext>
                </a:extLst>
              </a:tr>
              <a:tr h="49877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NTR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134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26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19.4%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4183251095"/>
                  </a:ext>
                </a:extLst>
              </a:tr>
              <a:tr h="6665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OCCIDENTAL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47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4.2%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23323" marR="23323" marT="23323" marB="0" anchor="b"/>
                </a:tc>
                <a:extLst>
                  <a:ext uri="{0D108BD9-81ED-4DB2-BD59-A6C34878D82A}">
                    <a16:rowId xmlns:a16="http://schemas.microsoft.com/office/drawing/2014/main" val="368353454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9B1AAA9-25EA-C448-82CA-E336E167D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20" y="4747926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MENCIÓN DE PARTIDOS EN ÁMBITO NACIONAL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17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57BE0E-7335-4C2F-BDFC-F970D38A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50" y="1647965"/>
            <a:ext cx="1700688" cy="2005263"/>
          </a:xfrm>
          <a:prstGeom prst="rect">
            <a:avLst/>
          </a:prstGeom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39B1397-628B-45B7-8A40-C67F47D6B5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1894123"/>
          <a:ext cx="10359549" cy="477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FA021F5E-6510-E545-A519-BA3EB246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50" y="4910036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ÁMBITO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18</a:t>
            </a:fld>
            <a:endParaRPr lang="es-MX"/>
          </a:p>
        </p:txBody>
      </p:sp>
      <p:graphicFrame>
        <p:nvGraphicFramePr>
          <p:cNvPr id="11" name="1 Tabla">
            <a:extLst>
              <a:ext uri="{FF2B5EF4-FFF2-40B4-BE49-F238E27FC236}">
                <a16:creationId xmlns:a16="http://schemas.microsoft.com/office/drawing/2014/main" id="{9D22FA7F-9C22-4B9E-9E8F-E8542333F135}"/>
              </a:ext>
            </a:extLst>
          </p:cNvPr>
          <p:cNvGraphicFramePr>
            <a:graphicFrameLocks noGrp="1"/>
          </p:cNvGraphicFramePr>
          <p:nvPr/>
        </p:nvGraphicFramePr>
        <p:xfrm>
          <a:off x="2109915" y="2659082"/>
          <a:ext cx="7840410" cy="321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85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COLUMNAS</a:t>
                      </a: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REVISADAS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PROCESO ELECTORAL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LOCAL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NACIONAL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A8E48A9-46EF-104A-BFB2-7CAC0388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COBERTURA ELECTORAL LOCAL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19</a:t>
            </a:fld>
            <a:endParaRPr lang="es-MX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4C7BB9CA-2585-4FC8-98B4-FF6CC4A5B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2757"/>
              </p:ext>
            </p:extLst>
          </p:nvPr>
        </p:nvGraphicFramePr>
        <p:xfrm>
          <a:off x="734138" y="2333970"/>
          <a:ext cx="9140182" cy="371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382">
                  <a:extLst>
                    <a:ext uri="{9D8B030D-6E8A-4147-A177-3AD203B41FA5}">
                      <a16:colId xmlns:a16="http://schemas.microsoft.com/office/drawing/2014/main" val="2322396823"/>
                    </a:ext>
                  </a:extLst>
                </a:gridCol>
                <a:gridCol w="2099109">
                  <a:extLst>
                    <a:ext uri="{9D8B030D-6E8A-4147-A177-3AD203B41FA5}">
                      <a16:colId xmlns:a16="http://schemas.microsoft.com/office/drawing/2014/main" val="3048140234"/>
                    </a:ext>
                  </a:extLst>
                </a:gridCol>
                <a:gridCol w="2168834">
                  <a:extLst>
                    <a:ext uri="{9D8B030D-6E8A-4147-A177-3AD203B41FA5}">
                      <a16:colId xmlns:a16="http://schemas.microsoft.com/office/drawing/2014/main" val="1669547182"/>
                    </a:ext>
                  </a:extLst>
                </a:gridCol>
                <a:gridCol w="2417857">
                  <a:extLst>
                    <a:ext uri="{9D8B030D-6E8A-4147-A177-3AD203B41FA5}">
                      <a16:colId xmlns:a16="http://schemas.microsoft.com/office/drawing/2014/main" val="3592797717"/>
                    </a:ext>
                  </a:extLst>
                </a:gridCol>
              </a:tblGrid>
              <a:tr h="9344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TOTALES 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COLUMNAS REVISADAS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TEMA ELECTORAL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PORCENTAJE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extLst>
                  <a:ext uri="{0D108BD9-81ED-4DB2-BD59-A6C34878D82A}">
                    <a16:rowId xmlns:a16="http://schemas.microsoft.com/office/drawing/2014/main" val="3986002165"/>
                  </a:ext>
                </a:extLst>
              </a:tr>
              <a:tr h="6731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INFORMADOR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63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9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14.2%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extLst>
                  <a:ext uri="{0D108BD9-81ED-4DB2-BD59-A6C34878D82A}">
                    <a16:rowId xmlns:a16="http://schemas.microsoft.com/office/drawing/2014/main" val="2173409930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MILENIO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36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5.5%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extLst>
                  <a:ext uri="{0D108BD9-81ED-4DB2-BD59-A6C34878D82A}">
                    <a16:rowId xmlns:a16="http://schemas.microsoft.com/office/drawing/2014/main" val="397857055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MURAL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0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0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0%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extLst>
                  <a:ext uri="{0D108BD9-81ED-4DB2-BD59-A6C34878D82A}">
                    <a16:rowId xmlns:a16="http://schemas.microsoft.com/office/drawing/2014/main" val="4211413144"/>
                  </a:ext>
                </a:extLst>
              </a:tr>
              <a:tr h="4796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NTR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28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7.1%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extLst>
                  <a:ext uri="{0D108BD9-81ED-4DB2-BD59-A6C34878D82A}">
                    <a16:rowId xmlns:a16="http://schemas.microsoft.com/office/drawing/2014/main" val="3244889648"/>
                  </a:ext>
                </a:extLst>
              </a:tr>
              <a:tr h="6731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EL OCCIDENTAL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20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10%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9922" marR="19922" marT="19922" marB="0" anchor="b"/>
                </a:tc>
                <a:extLst>
                  <a:ext uri="{0D108BD9-81ED-4DB2-BD59-A6C34878D82A}">
                    <a16:rowId xmlns:a16="http://schemas.microsoft.com/office/drawing/2014/main" val="406136914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C728931-A425-E046-B5BB-BDD05453B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title"/>
          </p:nvPr>
        </p:nvSpPr>
        <p:spPr>
          <a:xfrm>
            <a:off x="446057" y="1539369"/>
            <a:ext cx="5953681" cy="1625585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ctr" anchorCtr="0">
            <a:noAutofit/>
          </a:bodyPr>
          <a:lstStyle/>
          <a:p>
            <a:endParaRPr/>
          </a:p>
        </p:txBody>
      </p:sp>
      <p:sp>
        <p:nvSpPr>
          <p:cNvPr id="337" name="Google Shape;337;p22"/>
          <p:cNvSpPr txBox="1">
            <a:spLocks noGrp="1"/>
          </p:cNvSpPr>
          <p:nvPr>
            <p:ph type="body" idx="1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2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39" name="Google Shape;339;p22"/>
          <p:cNvSpPr>
            <a:spLocks noGrp="1"/>
          </p:cNvSpPr>
          <p:nvPr>
            <p:ph type="pic" idx="3"/>
          </p:nvPr>
        </p:nvSpPr>
        <p:spPr>
          <a:xfrm>
            <a:off x="4480631" y="0"/>
            <a:ext cx="7936359" cy="6373784"/>
          </a:xfrm>
          <a:prstGeom prst="rect">
            <a:avLst/>
          </a:prstGeom>
        </p:spPr>
      </p:sp>
      <p:sp>
        <p:nvSpPr>
          <p:cNvPr id="340" name="Google Shape;340;p22"/>
          <p:cNvSpPr txBox="1"/>
          <p:nvPr/>
        </p:nvSpPr>
        <p:spPr>
          <a:xfrm>
            <a:off x="-268443" y="2083248"/>
            <a:ext cx="9566567" cy="134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b" anchorCtr="0">
            <a:noAutofit/>
          </a:bodyPr>
          <a:lstStyle/>
          <a:p>
            <a:pPr algn="ctr"/>
            <a:r>
              <a:rPr lang="es-MX" sz="272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272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es-MX" sz="272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Partidos políticos </a:t>
            </a:r>
            <a:endParaRPr sz="272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8516405" y="4995690"/>
            <a:ext cx="574057" cy="42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ctr" anchorCtr="0">
            <a:noAutofit/>
          </a:bodyPr>
          <a:lstStyle/>
          <a:p>
            <a:pPr algn="r"/>
            <a:fld id="{00000000-1234-1234-1234-123412341234}" type="slidenum">
              <a:rPr lang="es-MX" sz="1047">
                <a:solidFill>
                  <a:srgbClr val="595959"/>
                </a:solidFill>
              </a:rPr>
              <a:pPr algn="r"/>
              <a:t>2</a:t>
            </a:fld>
            <a:endParaRPr sz="1047">
              <a:solidFill>
                <a:srgbClr val="595959"/>
              </a:solidFill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059548" y="4073635"/>
            <a:ext cx="2663762" cy="134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ctr" anchorCtr="0">
            <a:noAutofit/>
          </a:bodyPr>
          <a:lstStyle/>
          <a:p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Dr. Andrea Bussoletti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246894" y="4169304"/>
            <a:ext cx="4188825" cy="103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Rosa Isela Manjarrez Diaz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Roberto Abraham Reyes Cortes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Alejandro Argenis Reynoso Tabares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s-MX" sz="188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100"/>
            </a:pPr>
            <a:endParaRPr sz="188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800"/>
            </a:pPr>
            <a:endParaRPr sz="188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3">
            <a:alphaModFix/>
          </a:blip>
          <a:srcRect l="29517" t="27161" r="16402" b="19075"/>
          <a:stretch/>
        </p:blipFill>
        <p:spPr>
          <a:xfrm>
            <a:off x="-347588" y="-86238"/>
            <a:ext cx="12755423" cy="743318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-347591" y="2177520"/>
            <a:ext cx="12764524" cy="166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b" anchorCtr="0">
            <a:noAutofit/>
          </a:bodyPr>
          <a:lstStyle/>
          <a:p>
            <a:pPr algn="ctr"/>
            <a:r>
              <a:rPr lang="es-MX" sz="2720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2720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es-MX" sz="2720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Comunicación Política</a:t>
            </a:r>
            <a:endParaRPr sz="2720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7703588" y="4640055"/>
            <a:ext cx="3946389" cy="166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ctr" anchorCtr="0">
            <a:noAutofit/>
          </a:bodyPr>
          <a:lstStyle/>
          <a:p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</a:t>
            </a:r>
            <a:endParaRPr sz="1881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Dr. Armando Zacarías Castillo</a:t>
            </a:r>
            <a:endParaRPr sz="1881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430469" y="4754955"/>
            <a:ext cx="4188825" cy="165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Rosa Isela </a:t>
            </a:r>
            <a:r>
              <a:rPr lang="es-ES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Barragán Rivera</a:t>
            </a: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81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Aldo Michel Plascencia</a:t>
            </a:r>
            <a:r>
              <a:rPr lang="es-ES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Márquez </a:t>
            </a:r>
            <a:endParaRPr sz="1881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María Fernanda Vidal Arias</a:t>
            </a:r>
          </a:p>
          <a:p>
            <a:pPr>
              <a:buClr>
                <a:srgbClr val="000000"/>
              </a:buClr>
              <a:buSzPts val="1100"/>
            </a:pP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Osmar Vázquez Estrada</a:t>
            </a:r>
          </a:p>
          <a:p>
            <a:pPr>
              <a:buClr>
                <a:srgbClr val="000000"/>
              </a:buClr>
              <a:buSzPts val="1100"/>
            </a:pP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Carlos Bernardo Santos Ortega</a:t>
            </a:r>
          </a:p>
          <a:p>
            <a:pPr>
              <a:buClr>
                <a:srgbClr val="000000"/>
              </a:buClr>
              <a:buSzPts val="1100"/>
            </a:pPr>
            <a:r>
              <a:rPr lang="es-MX" sz="188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Clarissa Judith Salas Garay</a:t>
            </a:r>
          </a:p>
          <a:p>
            <a:pPr>
              <a:buClr>
                <a:srgbClr val="000000"/>
              </a:buClr>
              <a:buSzPts val="1100"/>
            </a:pPr>
            <a:endParaRPr sz="188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>
              <a:buClr>
                <a:srgbClr val="000000"/>
              </a:buClr>
              <a:buSzPts val="1800"/>
            </a:pPr>
            <a:endParaRPr sz="1881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MENCIÓN DE PARTIDOS EN ÁMBITO LOCAL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20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64D1AF-777C-478D-A575-CC3948ED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3" y="1811228"/>
            <a:ext cx="1700688" cy="2005263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C1F186EF-C09E-44DD-BA13-639C908FC5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894124"/>
          <a:ext cx="10359549" cy="477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3C1836A-6FD4-0544-BCE8-23DD69159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COBERTURA ELECTORAL NACIONAL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21</a:t>
            </a:fld>
            <a:endParaRPr lang="es-MX"/>
          </a:p>
        </p:txBody>
      </p:sp>
      <p:graphicFrame>
        <p:nvGraphicFramePr>
          <p:cNvPr id="8" name="Marcador de contenido 6">
            <a:extLst>
              <a:ext uri="{FF2B5EF4-FFF2-40B4-BE49-F238E27FC236}">
                <a16:creationId xmlns:a16="http://schemas.microsoft.com/office/drawing/2014/main" id="{C02F695C-03C3-4202-9DCD-4784EA3A7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146050"/>
              </p:ext>
            </p:extLst>
          </p:nvPr>
        </p:nvGraphicFramePr>
        <p:xfrm>
          <a:off x="1036002" y="2237662"/>
          <a:ext cx="8703717" cy="382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81">
                  <a:extLst>
                    <a:ext uri="{9D8B030D-6E8A-4147-A177-3AD203B41FA5}">
                      <a16:colId xmlns:a16="http://schemas.microsoft.com/office/drawing/2014/main" val="1567790829"/>
                    </a:ext>
                  </a:extLst>
                </a:gridCol>
                <a:gridCol w="2044148">
                  <a:extLst>
                    <a:ext uri="{9D8B030D-6E8A-4147-A177-3AD203B41FA5}">
                      <a16:colId xmlns:a16="http://schemas.microsoft.com/office/drawing/2014/main" val="2165183712"/>
                    </a:ext>
                  </a:extLst>
                </a:gridCol>
                <a:gridCol w="2082929">
                  <a:extLst>
                    <a:ext uri="{9D8B030D-6E8A-4147-A177-3AD203B41FA5}">
                      <a16:colId xmlns:a16="http://schemas.microsoft.com/office/drawing/2014/main" val="2086097512"/>
                    </a:ext>
                  </a:extLst>
                </a:gridCol>
                <a:gridCol w="2118159">
                  <a:extLst>
                    <a:ext uri="{9D8B030D-6E8A-4147-A177-3AD203B41FA5}">
                      <a16:colId xmlns:a16="http://schemas.microsoft.com/office/drawing/2014/main" val="3798429118"/>
                    </a:ext>
                  </a:extLst>
                </a:gridCol>
              </a:tblGrid>
              <a:tr h="10127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 TOTALES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COLUMNAS</a:t>
                      </a:r>
                    </a:p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 REVISADAS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TEMA </a:t>
                      </a:r>
                    </a:p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ELECTORAL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PORCENTAJE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extLst>
                  <a:ext uri="{0D108BD9-81ED-4DB2-BD59-A6C34878D82A}">
                    <a16:rowId xmlns:a16="http://schemas.microsoft.com/office/drawing/2014/main" val="3287991393"/>
                  </a:ext>
                </a:extLst>
              </a:tr>
              <a:tr h="5630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INFORMADOR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123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10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8.1%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extLst>
                  <a:ext uri="{0D108BD9-81ED-4DB2-BD59-A6C34878D82A}">
                    <a16:rowId xmlns:a16="http://schemas.microsoft.com/office/drawing/2014/main" val="937131163"/>
                  </a:ext>
                </a:extLst>
              </a:tr>
              <a:tr h="5630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MILENIO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122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0.8%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extLst>
                  <a:ext uri="{0D108BD9-81ED-4DB2-BD59-A6C34878D82A}">
                    <a16:rowId xmlns:a16="http://schemas.microsoft.com/office/drawing/2014/main" val="1691481285"/>
                  </a:ext>
                </a:extLst>
              </a:tr>
              <a:tr h="5630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MURAL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96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2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extLst>
                  <a:ext uri="{0D108BD9-81ED-4DB2-BD59-A6C34878D82A}">
                    <a16:rowId xmlns:a16="http://schemas.microsoft.com/office/drawing/2014/main" val="901831564"/>
                  </a:ext>
                </a:extLst>
              </a:tr>
              <a:tr h="5630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NTR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16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25%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extLst>
                  <a:ext uri="{0D108BD9-81ED-4DB2-BD59-A6C34878D82A}">
                    <a16:rowId xmlns:a16="http://schemas.microsoft.com/office/drawing/2014/main" val="3632064095"/>
                  </a:ext>
                </a:extLst>
              </a:tr>
              <a:tr h="5630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EL OCCIDENTAL</a:t>
                      </a:r>
                      <a:endParaRPr lang="es-MX" sz="2400" b="1" i="0" u="none" strike="noStrike">
                        <a:solidFill>
                          <a:srgbClr val="FFFFFF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  <a:latin typeface="Cabin"/>
                        </a:rPr>
                        <a:t>12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  <a:latin typeface="Cabin"/>
                        </a:rPr>
                        <a:t>8.3%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bin"/>
                      </a:endParaRPr>
                    </a:p>
                  </a:txBody>
                  <a:tcPr marL="18480" marR="18480" marT="18480" marB="0" anchor="b"/>
                </a:tc>
                <a:extLst>
                  <a:ext uri="{0D108BD9-81ED-4DB2-BD59-A6C34878D82A}">
                    <a16:rowId xmlns:a16="http://schemas.microsoft.com/office/drawing/2014/main" val="72854942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8EC1889-30D7-E841-9312-CA04A08F1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MENCIÓN DE PARTIDOS EN ÁMBITO NACIONAL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22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7AF2B5-58B6-4733-B177-D48E713D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50" y="1754534"/>
            <a:ext cx="1700688" cy="2005263"/>
          </a:xfrm>
          <a:prstGeom prst="rect">
            <a:avLst/>
          </a:prstGeom>
        </p:spPr>
      </p:pic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B7DDE4C6-805C-4662-A7DA-D45885CEB3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894124"/>
          <a:ext cx="10359549" cy="477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B4C16A1-758C-354B-B331-83161ED6C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446057" y="1539369"/>
            <a:ext cx="5953681" cy="1625585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body" idx="1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2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57" name="Google Shape;357;p23"/>
          <p:cNvSpPr>
            <a:spLocks noGrp="1"/>
          </p:cNvSpPr>
          <p:nvPr>
            <p:ph type="pic" idx="3"/>
          </p:nvPr>
        </p:nvSpPr>
        <p:spPr>
          <a:xfrm>
            <a:off x="4480631" y="0"/>
            <a:ext cx="7936359" cy="6373784"/>
          </a:xfrm>
          <a:prstGeom prst="rect">
            <a:avLst/>
          </a:prstGeom>
        </p:spPr>
      </p:sp>
      <p:pic>
        <p:nvPicPr>
          <p:cNvPr id="358" name="Google Shape;358;p23"/>
          <p:cNvPicPr preferRelativeResize="0"/>
          <p:nvPr/>
        </p:nvPicPr>
        <p:blipFill rotWithShape="1">
          <a:blip r:embed="rId3">
            <a:alphaModFix/>
          </a:blip>
          <a:srcRect l="29545" t="26735" r="16104" b="18780"/>
          <a:stretch/>
        </p:blipFill>
        <p:spPr>
          <a:xfrm>
            <a:off x="-437862" y="1"/>
            <a:ext cx="12935968" cy="74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3"/>
          <p:cNvSpPr txBox="1"/>
          <p:nvPr/>
        </p:nvSpPr>
        <p:spPr>
          <a:xfrm>
            <a:off x="-347587" y="3164959"/>
            <a:ext cx="12655613" cy="72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 algn="ctr"/>
            <a:r>
              <a:rPr lang="es-MX" sz="3139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“Cobertura de procesos políticos en prensa escrita de Jalisco”</a:t>
            </a:r>
            <a:endParaRPr sz="3139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2012040" y="3670518"/>
            <a:ext cx="7936358" cy="55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 algn="ctr"/>
            <a:r>
              <a:rPr lang="es-MX" sz="251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ENFOQUE DE GÉNERO</a:t>
            </a:r>
          </a:p>
          <a:p>
            <a:pPr algn="ctr"/>
            <a:r>
              <a:rPr lang="es-MX" sz="251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Enero – Marzo 2021</a:t>
            </a:r>
          </a:p>
        </p:txBody>
      </p:sp>
    </p:spTree>
    <p:extLst>
      <p:ext uri="{BB962C8B-B14F-4D97-AF65-F5344CB8AC3E}">
        <p14:creationId xmlns:p14="http://schemas.microsoft.com/office/powerpoint/2010/main" val="3846817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TEMAS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24</a:t>
            </a:fld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37B08-EE96-4AE2-B7E0-61D87F545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02398"/>
              </p:ext>
            </p:extLst>
          </p:nvPr>
        </p:nvGraphicFramePr>
        <p:xfrm>
          <a:off x="400044" y="2082350"/>
          <a:ext cx="9474276" cy="440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69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bin"/>
                          <a:cs typeface="Aharoni" panose="02010803020104030203" pitchFamily="2" charset="-79"/>
                        </a:rPr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bin"/>
                          <a:cs typeface="Aharoni" panose="02010803020104030203" pitchFamily="2" charset="-79"/>
                        </a:rPr>
                        <a:t>NOTAS</a:t>
                      </a:r>
                      <a:r>
                        <a:rPr lang="es-MX" sz="2400" baseline="0" dirty="0">
                          <a:latin typeface="Cabin"/>
                          <a:cs typeface="Aharoni" panose="02010803020104030203" pitchFamily="2" charset="-79"/>
                        </a:rPr>
                        <a:t> REVISADAS</a:t>
                      </a:r>
                      <a:endParaRPr lang="es-MX" sz="2400" dirty="0">
                        <a:latin typeface="Cabin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bin"/>
                          <a:cs typeface="Aharoni" panose="02010803020104030203" pitchFamily="2" charset="-79"/>
                        </a:rPr>
                        <a:t>ENFOQUE DE GÉNERO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71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POLÍTICO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13.8%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8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7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ECONOMÍA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38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5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  <a:cs typeface="Aharoni" panose="02010803020104030203" pitchFamily="2" charset="-79"/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87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Cabin"/>
                          <a:cs typeface="Aharoni" panose="02010803020104030203" pitchFamily="2" charset="-79"/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latin typeface="Cabin"/>
                          <a:cs typeface="Aharoni" panose="02010803020104030203" pitchFamily="2" charset="-79"/>
                        </a:rPr>
                        <a:t>1,771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latin typeface="Cabin"/>
                          <a:cs typeface="Aharoni" panose="02010803020104030203" pitchFamily="2" charset="-79"/>
                        </a:rPr>
                        <a:t>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58271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EEAD18D-F46D-2946-A564-801B99A8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47" y="5029793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0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TEMÁTICA INFORMATIVA DE GÉNERO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25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57BE0E-7335-4C2F-BDFC-F970D38A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49" y="2045041"/>
            <a:ext cx="1700688" cy="2005263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61D1AC34-DC94-4576-91BD-DCF7872D8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18005"/>
              </p:ext>
            </p:extLst>
          </p:nvPr>
        </p:nvGraphicFramePr>
        <p:xfrm>
          <a:off x="0" y="1811229"/>
          <a:ext cx="10359549" cy="499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B40C188-289A-FD4A-BCF8-671045327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3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ÁMBITO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37B08-EE96-4AE2-B7E0-61D87F545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109915" y="2659082"/>
          <a:ext cx="7840410" cy="321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85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NOTAS </a:t>
                      </a: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REVISADAS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ENFOQUE DE GÉNERO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LOCAL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1,087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NACIONAL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B1CC34C-67EB-C04F-9A49-BF88A527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0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TEMAS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37B08-EE96-4AE2-B7E0-61D87F545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32439" y="2149007"/>
          <a:ext cx="8595360" cy="436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81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COLUMNAS</a:t>
                      </a:r>
                      <a:r>
                        <a:rPr lang="es-MX" sz="2400" b="1" baseline="0" dirty="0">
                          <a:latin typeface="Cabin"/>
                        </a:rPr>
                        <a:t> REVISADAS</a:t>
                      </a:r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ENFOQUE DE GÉNERO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POLÍTICO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ECONOMÍA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1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44.4%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85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136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Cabin"/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latin typeface="Cabin"/>
                        </a:rPr>
                        <a:t>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latin typeface="Cabin"/>
                        </a:rPr>
                        <a:t>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51117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47120CF-16B3-C249-9EE2-3B32ABD8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93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TEMÁTICA INFORMATIVA DE GÉNERO</a:t>
            </a:r>
            <a:br>
              <a:rPr lang="es-MX" sz="1400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28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57BE0E-7335-4C2F-BDFC-F970D38A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53" y="1959639"/>
            <a:ext cx="1700688" cy="2005263"/>
          </a:xfrm>
          <a:prstGeom prst="rect">
            <a:avLst/>
          </a:prstGeom>
        </p:spPr>
      </p:pic>
      <p:graphicFrame>
        <p:nvGraphicFramePr>
          <p:cNvPr id="10" name="Marcador de posición de imagen 8">
            <a:extLst>
              <a:ext uri="{FF2B5EF4-FFF2-40B4-BE49-F238E27FC236}">
                <a16:creationId xmlns:a16="http://schemas.microsoft.com/office/drawing/2014/main" id="{C7468E96-E887-470D-BFA1-D1BF2F84D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908590"/>
              </p:ext>
            </p:extLst>
          </p:nvPr>
        </p:nvGraphicFramePr>
        <p:xfrm>
          <a:off x="0" y="1811227"/>
          <a:ext cx="10359549" cy="49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8DA0EFC-77E5-0E48-B511-4FEED6113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ÁMBITO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937B08-EE96-4AE2-B7E0-61D87F545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797680" y="2509703"/>
          <a:ext cx="8464881" cy="351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721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COLUMNAS</a:t>
                      </a: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REVISADAS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ENFOQUE DE GÉNERO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LOCAL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054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NACIONAL</a:t>
                      </a:r>
                    </a:p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Cabin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Cabin"/>
                        </a:rPr>
                        <a:t>10.2%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3C695C8-5D5F-4A49-B8DC-40D952074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446057" y="1539369"/>
            <a:ext cx="5953681" cy="1625585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body" idx="1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2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57" name="Google Shape;357;p23"/>
          <p:cNvSpPr>
            <a:spLocks noGrp="1"/>
          </p:cNvSpPr>
          <p:nvPr>
            <p:ph type="pic" idx="3"/>
          </p:nvPr>
        </p:nvSpPr>
        <p:spPr>
          <a:xfrm>
            <a:off x="4480631" y="0"/>
            <a:ext cx="7936359" cy="6373784"/>
          </a:xfrm>
          <a:prstGeom prst="rect">
            <a:avLst/>
          </a:prstGeom>
        </p:spPr>
      </p:sp>
      <p:pic>
        <p:nvPicPr>
          <p:cNvPr id="358" name="Google Shape;358;p23"/>
          <p:cNvPicPr preferRelativeResize="0"/>
          <p:nvPr/>
        </p:nvPicPr>
        <p:blipFill rotWithShape="1">
          <a:blip r:embed="rId3">
            <a:alphaModFix/>
          </a:blip>
          <a:srcRect l="29545" t="26735" r="16104" b="18780"/>
          <a:stretch/>
        </p:blipFill>
        <p:spPr>
          <a:xfrm>
            <a:off x="-437862" y="1"/>
            <a:ext cx="12935968" cy="74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3"/>
          <p:cNvSpPr txBox="1"/>
          <p:nvPr/>
        </p:nvSpPr>
        <p:spPr>
          <a:xfrm>
            <a:off x="-347587" y="3164959"/>
            <a:ext cx="12655613" cy="72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 algn="ctr"/>
            <a:r>
              <a:rPr lang="es-MX" sz="3139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“Cobertura de procesos políticos en prensa escrita de Jalisco”</a:t>
            </a:r>
            <a:endParaRPr sz="3139" b="1" dirty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2012040" y="3670518"/>
            <a:ext cx="7936358" cy="55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pPr algn="ctr"/>
            <a:r>
              <a:rPr lang="es-MX" sz="251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TEMÁTICA INFORMATIVA</a:t>
            </a:r>
          </a:p>
          <a:p>
            <a:pPr algn="ctr"/>
            <a:r>
              <a:rPr lang="es-MX" sz="2511" b="1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Enero – Marzo 2021</a:t>
            </a:r>
          </a:p>
        </p:txBody>
      </p:sp>
    </p:spTree>
    <p:extLst>
      <p:ext uri="{BB962C8B-B14F-4D97-AF65-F5344CB8AC3E}">
        <p14:creationId xmlns:p14="http://schemas.microsoft.com/office/powerpoint/2010/main" val="365095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body" idx="1"/>
          </p:nvPr>
        </p:nvSpPr>
        <p:spPr>
          <a:xfrm>
            <a:off x="475004" y="5460037"/>
            <a:ext cx="4569229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2"/>
          </p:nvPr>
        </p:nvSpPr>
        <p:spPr>
          <a:xfrm>
            <a:off x="475002" y="3669581"/>
            <a:ext cx="3797124" cy="1017517"/>
          </a:xfrm>
          <a:prstGeom prst="rect">
            <a:avLst/>
          </a:prstGeom>
        </p:spPr>
        <p:txBody>
          <a:bodyPr spcFirstLastPara="1" vert="horz" wrap="square" lIns="95662" tIns="47818" rIns="95662" bIns="47818" rtlCol="0" anchor="t" anchorCtr="0">
            <a:noAutofit/>
          </a:bodyPr>
          <a:lstStyle/>
          <a:p>
            <a:pPr marL="0" indent="0">
              <a:spcBef>
                <a:spcPts val="1047"/>
              </a:spcBef>
            </a:pPr>
            <a:endParaRPr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0338"/>
          <a:stretch>
            <a:fillRect/>
          </a:stretch>
        </p:blipFill>
        <p:spPr>
          <a:xfrm>
            <a:off x="-66890" y="5945676"/>
            <a:ext cx="425568" cy="341737"/>
          </a:xfrm>
          <a:prstGeom prst="rect">
            <a:avLst/>
          </a:prstGeom>
        </p:spPr>
      </p:pic>
      <p:sp>
        <p:nvSpPr>
          <p:cNvPr id="327" name="Google Shape;327;p21"/>
          <p:cNvSpPr/>
          <p:nvPr/>
        </p:nvSpPr>
        <p:spPr>
          <a:xfrm>
            <a:off x="-349865" y="5"/>
            <a:ext cx="12757695" cy="73469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662" tIns="95662" rIns="95662" bIns="95662" anchor="ctr" anchorCtr="0">
            <a:noAutofit/>
          </a:bodyPr>
          <a:lstStyle/>
          <a:p>
            <a:endParaRPr sz="1881"/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923318" y="769699"/>
            <a:ext cx="6211328" cy="580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 cstate="print">
            <a:alphaModFix/>
          </a:blip>
          <a:srcRect l="26452" t="10435" r="27212" b="8977"/>
          <a:stretch/>
        </p:blipFill>
        <p:spPr>
          <a:xfrm>
            <a:off x="-22281" y="6354037"/>
            <a:ext cx="372440" cy="37229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 txBox="1"/>
          <p:nvPr/>
        </p:nvSpPr>
        <p:spPr>
          <a:xfrm>
            <a:off x="350158" y="6288057"/>
            <a:ext cx="4551152" cy="56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62" tIns="95662" rIns="95662" bIns="95662" anchor="t" anchorCtr="0">
            <a:noAutofit/>
          </a:bodyPr>
          <a:lstStyle/>
          <a:p>
            <a:r>
              <a:rPr lang="es-MX" sz="1674" b="1" dirty="0"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 sz="1674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0160" y="5965941"/>
            <a:ext cx="312809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74" b="1" dirty="0">
                <a:latin typeface="Montserrat"/>
              </a:rPr>
              <a:t>@electoralobservatorio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20347" y="6728611"/>
            <a:ext cx="671326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74" b="1" dirty="0">
                <a:latin typeface="Montserrat"/>
              </a:rPr>
              <a:t>observatorioelectoral.cucsh.udg.mx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69" y="6492100"/>
            <a:ext cx="854855" cy="854855"/>
          </a:xfrm>
          <a:prstGeom prst="rect">
            <a:avLst/>
          </a:prstGeom>
        </p:spPr>
      </p:pic>
      <p:pic>
        <p:nvPicPr>
          <p:cNvPr id="12" name="1 Marcador de posición de imagen">
            <a:extLst>
              <a:ext uri="{FF2B5EF4-FFF2-40B4-BE49-F238E27FC236}">
                <a16:creationId xmlns:a16="http://schemas.microsoft.com/office/drawing/2014/main" id="{E3553482-DBF4-4338-A67E-B947216B3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0338"/>
          <a:stretch>
            <a:fillRect/>
          </a:stretch>
        </p:blipFill>
        <p:spPr>
          <a:xfrm>
            <a:off x="-39374" y="5975433"/>
            <a:ext cx="406625" cy="32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72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 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TEMAS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4</a:t>
            </a:fld>
            <a:endParaRPr lang="es-MX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FE7C6A54-35DF-4AFD-B79B-E0CD1FD61C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1894123"/>
          <a:ext cx="10359549" cy="477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53" y="2305118"/>
            <a:ext cx="1700688" cy="20052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64DF73-6D58-D141-A856-743A39866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 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ÁMBITO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5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47" y="1811228"/>
            <a:ext cx="1700688" cy="200526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EF5900B0-3A03-4DCC-BC39-FAEC6C63D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047220"/>
              </p:ext>
            </p:extLst>
          </p:nvPr>
        </p:nvGraphicFramePr>
        <p:xfrm>
          <a:off x="0" y="1811228"/>
          <a:ext cx="10359549" cy="49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32D7EDA-11C7-7042-A301-CEEB40C1D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58" y="5070498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 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ORIGEN DE ACTORES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6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47" y="1811228"/>
            <a:ext cx="1700688" cy="200526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6A0D67DE-0142-4292-86C3-328842085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656185"/>
              </p:ext>
            </p:extLst>
          </p:nvPr>
        </p:nvGraphicFramePr>
        <p:xfrm>
          <a:off x="0" y="1811229"/>
          <a:ext cx="10359549" cy="499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799F198-3B5C-8B4D-8C3A-709188692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58" y="5114040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PRIMERAS PLANAS 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ACTORES MENCIONADOS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7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53" y="1959639"/>
            <a:ext cx="1700688" cy="200526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D7C65422-5CFD-4A91-8F8B-B01E1C957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592388"/>
              </p:ext>
            </p:extLst>
          </p:nvPr>
        </p:nvGraphicFramePr>
        <p:xfrm>
          <a:off x="0" y="1811227"/>
          <a:ext cx="10359549" cy="480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D174A4A-FA04-43C3-9188-544A74372D89}"/>
              </a:ext>
            </a:extLst>
          </p:cNvPr>
          <p:cNvSpPr txBox="1"/>
          <p:nvPr/>
        </p:nvSpPr>
        <p:spPr>
          <a:xfrm>
            <a:off x="1613102" y="6615916"/>
            <a:ext cx="8834033" cy="1169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AMLO: Andrés Manuel López Obrador. Presidente de México.</a:t>
            </a:r>
          </a:p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GF: Actores del Gabinete Federal.</a:t>
            </a:r>
          </a:p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EAR: Enrique Alfaro Ramírez. Gobernador de Jalisco.</a:t>
            </a:r>
          </a:p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GE: Actores del Gabinete Estatal.</a:t>
            </a:r>
          </a:p>
          <a:p>
            <a:pPr marL="171443" indent="-171443">
              <a:buFont typeface="Arial" panose="020B0604020202020204" pitchFamily="34" charset="0"/>
              <a:buChar char="•"/>
            </a:pPr>
            <a:endParaRPr lang="es-MX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1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PMAMG: </a:t>
            </a:r>
            <a:r>
              <a:rPr lang="es-ES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Presidentes Municipales del Área Metropolitana de Guadalajara.</a:t>
            </a:r>
          </a:p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PNL: Pablo Lemus Navarro. Presidente Municipal de Zapopan.</a:t>
            </a:r>
          </a:p>
          <a:p>
            <a:pPr marL="171443" indent="-171443">
              <a:buFont typeface="Arial" panose="020B0604020202020204" pitchFamily="34" charset="0"/>
              <a:buChar char="•"/>
            </a:pPr>
            <a:r>
              <a:rPr lang="es-MX" sz="1000" b="1" dirty="0">
                <a:latin typeface="Aharoni" panose="02010803020104030203" pitchFamily="2" charset="-79"/>
                <a:cs typeface="Aharoni" panose="02010803020104030203" pitchFamily="2" charset="-79"/>
              </a:rPr>
              <a:t>IDT: Ismael Del Toro. Presidente Municipal de Guadalajara.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8E63F9-3765-2043-A61E-41B36630F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1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TEMAS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8</a:t>
            </a:fld>
            <a:endParaRPr lang="es-MX"/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B358CF20-DCDA-4F44-86E1-0D77605391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894124"/>
          <a:ext cx="10359548" cy="477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75749C69-DEAE-47D9-A93E-D2111FA86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49" y="2066812"/>
            <a:ext cx="1700688" cy="20052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7A0423-24FA-1C45-9C27-2AE525E7B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61" y="5244669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593" tIns="45285" rIns="90593" bIns="45285" rtlCol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s-MX" sz="3567" b="1" dirty="0">
                <a:solidFill>
                  <a:schemeClr val="dk1"/>
                </a:solidFill>
                <a:latin typeface="Cabin"/>
              </a:rPr>
              <a:t>COLUMNAS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3200" b="1" dirty="0">
                <a:solidFill>
                  <a:schemeClr val="dk1"/>
                </a:solidFill>
                <a:latin typeface="Cabin"/>
              </a:rPr>
              <a:t>ÁMBITO</a:t>
            </a:r>
            <a:br>
              <a:rPr lang="es-MX" sz="3567" b="1" dirty="0">
                <a:solidFill>
                  <a:schemeClr val="dk1"/>
                </a:solidFill>
                <a:latin typeface="Cabin"/>
              </a:rPr>
            </a:br>
            <a:r>
              <a:rPr lang="es-MX" sz="1400" b="1" dirty="0">
                <a:solidFill>
                  <a:schemeClr val="dk1"/>
                </a:solidFill>
                <a:latin typeface="Cabin"/>
              </a:rPr>
              <a:t>Enero – Marzo 2021</a:t>
            </a:r>
            <a:endParaRPr sz="3567" b="1" dirty="0">
              <a:solidFill>
                <a:schemeClr val="dk1"/>
              </a:solidFill>
              <a:latin typeface="Cabin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110D-9D3D-4139-AAA1-590DBD70F469}" type="slidenum">
              <a:rPr lang="es-MX" smtClean="0"/>
              <a:t>9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F6AF8-8AED-4837-9AC3-B95533C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47" y="1420072"/>
            <a:ext cx="1700688" cy="200526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0DF2004-3B4D-44CE-9E1F-F1C259ED9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61527"/>
              </p:ext>
            </p:extLst>
          </p:nvPr>
        </p:nvGraphicFramePr>
        <p:xfrm>
          <a:off x="0" y="1811229"/>
          <a:ext cx="10359549" cy="499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B4D474F-1B28-724B-BC47-13325D212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58" y="4765697"/>
            <a:ext cx="1578465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0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793</Words>
  <Application>Microsoft Macintosh PowerPoint</Application>
  <PresentationFormat>Personalizado</PresentationFormat>
  <Paragraphs>336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Aharoni</vt:lpstr>
      <vt:lpstr>Arial</vt:lpstr>
      <vt:lpstr>Cabin</vt:lpstr>
      <vt:lpstr>Calibri</vt:lpstr>
      <vt:lpstr>Calibri Light</vt:lpstr>
      <vt:lpstr>Century Gothic</vt:lpstr>
      <vt:lpstr>Montserrat</vt:lpstr>
      <vt:lpstr>Tema de Office</vt:lpstr>
      <vt:lpstr>Presentación de PowerPoint</vt:lpstr>
      <vt:lpstr>Presentación de PowerPoint</vt:lpstr>
      <vt:lpstr>Presentación de PowerPoint</vt:lpstr>
      <vt:lpstr>PRIMERAS PLANAS  TEMAS Enero – Marzo 2021</vt:lpstr>
      <vt:lpstr>PRIMERAS PLANAS  ÁMBITO Enero – Marzo 2021</vt:lpstr>
      <vt:lpstr>PRIMERAS PLANAS  ORIGEN DE ACTORES Enero – Marzo 2021</vt:lpstr>
      <vt:lpstr>PRIMERAS PLANAS  ACTORES MENCIONADOS Enero – Marzo 2021</vt:lpstr>
      <vt:lpstr>COLUMNAS TEMAS Enero – Marzo 2021</vt:lpstr>
      <vt:lpstr>COLUMNAS ÁMBITO Enero – Marzo 2021</vt:lpstr>
      <vt:lpstr>COLUMNAS ACTORES MENCIONADOS Enero – Marzo 2021</vt:lpstr>
      <vt:lpstr>COLUMNAS VALORACIÓN Enero – Marzo 2021</vt:lpstr>
      <vt:lpstr>Presentación de PowerPoint</vt:lpstr>
      <vt:lpstr>PRIMERAS PLANAS ÁMBITO Enero – Marzo 2021</vt:lpstr>
      <vt:lpstr>PRIMERAS PLANAS COBERTURA ELECTORAL LOCAL Enero – Marzo 2021</vt:lpstr>
      <vt:lpstr>PRIMERAS PLANAS MENCIÓN DE PARTIDOS EN ÁMBITO LOCAL Enero – Marzo 2021</vt:lpstr>
      <vt:lpstr>PRIMERAS PLANAS COBERTURA ELECTORAL NACIONAL Enero – Marzo 2021</vt:lpstr>
      <vt:lpstr>PRIMERAS PLANAS MENCIÓN DE PARTIDOS EN ÁMBITO NACIONAL Enero – Marzo 2021</vt:lpstr>
      <vt:lpstr>COLUMNAS ÁMBITO Enero – Marzo 2021</vt:lpstr>
      <vt:lpstr>COLUMNAS COBERTURA ELECTORAL LOCAL Enero – Marzo 2021</vt:lpstr>
      <vt:lpstr>COLUMNAS MENCIÓN DE PARTIDOS EN ÁMBITO LOCAL Enero – Marzo 2021</vt:lpstr>
      <vt:lpstr>COLUMNAS COBERTURA ELECTORAL NACIONAL Enero – Marzo 2021</vt:lpstr>
      <vt:lpstr>COLUMNAS MENCIÓN DE PARTIDOS EN ÁMBITO NACIONAL Enero – Marzo 2021</vt:lpstr>
      <vt:lpstr>Presentación de PowerPoint</vt:lpstr>
      <vt:lpstr>PRIMERAS PLANAS TEMAS Enero – Marzo 2021</vt:lpstr>
      <vt:lpstr>PRIMERAS PLANAS TEMÁTICA INFORMATIVA DE GÉNERO Enero – Marzo 2021</vt:lpstr>
      <vt:lpstr>PRIMERAS PLANAS ÁMBITO Enero – Marzo 2021</vt:lpstr>
      <vt:lpstr>COLUMNAS TEMAS Enero – Marzo 2021</vt:lpstr>
      <vt:lpstr>COLUMNAS TEMÁTICA INFORMATIVA DE GÉNERO Enero – Marzo 2021</vt:lpstr>
      <vt:lpstr>COLUMNAS ÁMBITO Enero – Marzo 2021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Aldo Michel Plascencia Márquez</dc:creator>
  <cp:lastModifiedBy>Microsoft Office User</cp:lastModifiedBy>
  <cp:revision>3</cp:revision>
  <dcterms:created xsi:type="dcterms:W3CDTF">2021-03-24T22:30:31Z</dcterms:created>
  <dcterms:modified xsi:type="dcterms:W3CDTF">2021-03-25T01:10:08Z</dcterms:modified>
</cp:coreProperties>
</file>